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9" r:id="rId4"/>
    <p:sldMasterId id="2147483808" r:id="rId5"/>
    <p:sldMasterId id="2147483648" r:id="rId6"/>
  </p:sldMasterIdLst>
  <p:notesMasterIdLst>
    <p:notesMasterId r:id="rId49"/>
  </p:notesMasterIdLst>
  <p:sldIdLst>
    <p:sldId id="400" r:id="rId7"/>
    <p:sldId id="401" r:id="rId8"/>
    <p:sldId id="430" r:id="rId9"/>
    <p:sldId id="431" r:id="rId10"/>
    <p:sldId id="432" r:id="rId11"/>
    <p:sldId id="433" r:id="rId12"/>
    <p:sldId id="434" r:id="rId13"/>
    <p:sldId id="435" r:id="rId14"/>
    <p:sldId id="436" r:id="rId15"/>
    <p:sldId id="344" r:id="rId16"/>
    <p:sldId id="437" r:id="rId17"/>
    <p:sldId id="438" r:id="rId18"/>
    <p:sldId id="467" r:id="rId19"/>
    <p:sldId id="439" r:id="rId20"/>
    <p:sldId id="465" r:id="rId21"/>
    <p:sldId id="466" r:id="rId22"/>
    <p:sldId id="443" r:id="rId23"/>
    <p:sldId id="441" r:id="rId24"/>
    <p:sldId id="442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2" r:id="rId33"/>
    <p:sldId id="453" r:id="rId34"/>
    <p:sldId id="454" r:id="rId35"/>
    <p:sldId id="451" r:id="rId36"/>
    <p:sldId id="455" r:id="rId37"/>
    <p:sldId id="459" r:id="rId38"/>
    <p:sldId id="456" r:id="rId39"/>
    <p:sldId id="457" r:id="rId40"/>
    <p:sldId id="460" r:id="rId41"/>
    <p:sldId id="458" r:id="rId42"/>
    <p:sldId id="461" r:id="rId43"/>
    <p:sldId id="462" r:id="rId44"/>
    <p:sldId id="328" r:id="rId45"/>
    <p:sldId id="463" r:id="rId46"/>
    <p:sldId id="464" r:id="rId47"/>
    <p:sldId id="303" r:id="rId4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pos="89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EAB610-EAA9-6515-70C5-5AD3D8CA7CCD}" name="Jo Moon Price" initials="JMP" userId="S::jo.price@pearson.com::19ac0b33-014b-43b5-a599-88e0a312cae1" providerId="AD"/>
  <p188:author id="{45D2D623-0C67-9DBE-428B-50F231842C69}" name="Emma Deegan" initials="ED" userId="S::emma.deegan@pearson.com::f408740f-ae7d-4cc0-8cc3-3781081731d1" providerId="AD"/>
  <p188:author id="{207CA03F-6CD8-6499-C3B9-A70C6C01F876}" name="Amori Gerber" initials="AG" userId="Amori Gerber" providerId="None"/>
  <p188:author id="{1D688247-7BD9-05B9-E272-1D01C88670B8}" name="Megan Quinn" initials="MQ" userId="S::Megan.Quinn@pearson.com::74392bec-9f9d-40ac-9890-80a966158c0b" providerId="AD"/>
  <p188:author id="{6AAF5AC0-2D57-DECB-495B-05631D8D523D}" name="Megan Quinn" initials="MQ" userId="S::megan.quinn@pearson.com::74392bec-9f9d-40ac-9890-80a966158c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2A5"/>
    <a:srgbClr val="4E5759"/>
    <a:srgbClr val="FFFFFF"/>
    <a:srgbClr val="6A0056"/>
    <a:srgbClr val="7F0066"/>
    <a:srgbClr val="9E007E"/>
    <a:srgbClr val="D7475E"/>
    <a:srgbClr val="EC4D64"/>
    <a:srgbClr val="690079"/>
    <a:srgbClr val="06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964B0-2D88-6DBB-03E1-4DFDC8B17023}" v="317" dt="2023-03-16T09:58:49.691"/>
    <p1510:client id="{4CDEBC73-5E8C-5C0E-8A4D-9E141E27A7DC}" v="348" dt="2023-03-16T09:32:43.050"/>
    <p1510:client id="{564F5781-C554-5823-9BA3-E223C3486B99}" v="3" dt="2023-03-15T22:11:27.728"/>
    <p1510:client id="{5AEFA39C-83F8-597B-780B-96B177FEB8BA}" v="96" dt="2023-03-16T13:18:24.264"/>
    <p1510:client id="{8FDC9E20-F922-C56D-77B4-B84E4FEEAAB3}" v="21" dt="2023-03-16T12:27:48.631"/>
    <p1510:client id="{B61AEF5F-FA16-470B-95AC-D8507375EB36}" v="1047" vWet="1049" dt="2023-03-16T12:25:23.8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185"/>
        <p:guide pos="7355"/>
        <p:guide pos="325"/>
        <p:guide orient="horz" pos="4088"/>
        <p:guide pos="89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B2_99C0377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Adults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5E-43E3-B0AD-4B7C13FBCF3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5E-43E3-B0AD-4B7C13FBCF3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5E-43E3-B0AD-4B7C13FBCF35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5E-43E3-B0AD-4B7C13FBCF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Some College, No Degree</c:v>
                </c:pt>
                <c:pt idx="1">
                  <c:v>No High School Degree/GED</c:v>
                </c:pt>
                <c:pt idx="2">
                  <c:v>Have A High School Degree/GED</c:v>
                </c:pt>
                <c:pt idx="3">
                  <c:v>Age 25+ with A Degree</c:v>
                </c:pt>
                <c:pt idx="4">
                  <c:v>Traditional Student (Undergraduate)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</c:v>
                </c:pt>
                <c:pt idx="1">
                  <c:v>40</c:v>
                </c:pt>
                <c:pt idx="2">
                  <c:v>70</c:v>
                </c:pt>
                <c:pt idx="3">
                  <c:v>93</c:v>
                </c:pt>
                <c:pt idx="4">
                  <c:v>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5E-43E3-B0AD-4B7C13FBC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63536239"/>
        <c:axId val="1071842079"/>
      </c:barChart>
      <c:catAx>
        <c:axId val="763536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071842079"/>
        <c:crosses val="autoZero"/>
        <c:auto val="1"/>
        <c:lblAlgn val="ctr"/>
        <c:lblOffset val="100"/>
        <c:noMultiLvlLbl val="0"/>
      </c:catAx>
      <c:valAx>
        <c:axId val="107184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536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239B-6751-674B-BBF8-A04DCD1AE4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B4D93-119D-C443-BF3F-566C4E4C3A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7ABFCC-F0E2-2D45-9B7A-16E93F0C421B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BA918A4-BB7D-AF41-BE50-4F7FFC560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478C91D-7988-F040-80F8-49907E6C2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CE234-EDC1-614C-A085-2285B03BC0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37E29-1D26-0549-B180-2750D6D76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AF1D13-1771-6641-9B07-2FC25F0FA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8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Your defined goal when we spoke is to showcase client destination employer status to Gen Z and Millennials.  First of all – what are Gen Z and Millennials looking for according to experts in the HR and talent fields?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Closing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8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10849-7EC9-46FE-8DED-8D2C5CC83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t="480" r="1600" b="480"/>
          <a:stretch/>
        </p:blipFill>
        <p:spPr>
          <a:xfrm>
            <a:off x="1968122" y="0"/>
            <a:ext cx="1022387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920" y="586286"/>
            <a:ext cx="4182350" cy="2369187"/>
          </a:xfrm>
          <a:prstGeom prst="rect">
            <a:avLst/>
          </a:prstGeom>
          <a:solidFill>
            <a:schemeClr val="bg1"/>
          </a:solidFill>
        </p:spPr>
        <p:txBody>
          <a:bodyPr lIns="273600" tIns="180000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7552" y="566928"/>
            <a:ext cx="0" cy="367665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17951" y="2955473"/>
            <a:ext cx="4180854" cy="1253935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acc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4ED8C-8847-EA41-9338-C6E46B61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625"/>
            <a:ext cx="1019175" cy="11564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C1CAAB-00F4-184E-88C4-75D6880DC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83729" y="1893888"/>
            <a:ext cx="997267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23712-3DEB-F145-81F4-D8A1E3A47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638" y="555625"/>
            <a:ext cx="0" cy="115644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0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_acc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4ED8C-8847-EA41-9338-C6E46B61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625"/>
            <a:ext cx="1019175" cy="1158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C1CAAB-00F4-184E-88C4-75D6880DC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83729" y="1893888"/>
            <a:ext cx="997267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23712-3DEB-F145-81F4-D8A1E3A47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638" y="555625"/>
            <a:ext cx="0" cy="1154113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0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cc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21293-6FA6-7445-BD11-05A0ADD6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42921" y="555625"/>
            <a:ext cx="1049079" cy="1158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084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84F5C8-ABB1-E340-AD72-5AC3A5C2A9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89760" y="1893888"/>
            <a:ext cx="997267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63D79-D413-6C4E-AF46-45AD23481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131550" y="555625"/>
            <a:ext cx="0" cy="11541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E9E4-24AE-FD46-93D2-E9B05008A6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B740-7204-9B4C-9E22-6EC5FC26F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93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 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6D37C-7584-E94F-BD5E-47BD8D71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625"/>
            <a:ext cx="1019175" cy="11588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BC62C5E-ABAA-C345-B3BA-BEDA7732E3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62800" y="1895681"/>
            <a:ext cx="488391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C0DC4FF-3BCC-4043-AC81-2145CE62551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83729" y="1893888"/>
            <a:ext cx="488391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29038-C33E-E14F-A39E-A9A3AB5CF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638" y="555625"/>
            <a:ext cx="0" cy="11541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3BD36-B2E0-E34D-A0C0-77A7165923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0F2AA-7572-DC4D-AB68-865F32F51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1682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C312F-B9C0-D744-AD30-A434A20A7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185" y="0"/>
            <a:ext cx="10283439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22D27A-F32D-EB48-9A03-1735E6735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0438" y="555625"/>
            <a:ext cx="0" cy="516413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1680" y="574675"/>
            <a:ext cx="6135687" cy="2339975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9BF079-2451-A341-87BE-81C474B9E10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1680" y="2728885"/>
            <a:ext cx="6135688" cy="2990878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299BF0-56A4-6243-9705-509FD3434C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5438-EECC-A345-B33C-CAAAFDC6C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A58855-A5D2-4F64-98FE-895EDDFE9C2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01825" y="0"/>
            <a:ext cx="10290175" cy="6858000"/>
          </a:xfrm>
          <a:prstGeom prst="rect">
            <a:avLst/>
          </a:prstGeom>
          <a:solidFill>
            <a:srgbClr val="A3ACA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3613" y="555625"/>
            <a:ext cx="6092510" cy="2273300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9BF079-2451-A341-87BE-81C474B9E10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3881" y="2728912"/>
            <a:ext cx="6073913" cy="2990851"/>
          </a:xfrm>
          <a:prstGeom prst="rect">
            <a:avLst/>
          </a:prstGeom>
          <a:solidFill>
            <a:schemeClr val="bg1"/>
          </a:solidFill>
        </p:spPr>
        <p:txBody>
          <a:bodyPr lIns="27360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22D27A-F32D-EB48-9A03-1735E6735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0438" y="555625"/>
            <a:ext cx="0" cy="516413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299BF0-56A4-6243-9705-509FD3434C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5438-EECC-A345-B33C-CAAAFDC6C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4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851D66-1278-2749-A103-F96499214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08821" y="-1"/>
            <a:ext cx="1983179" cy="339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442BF-1B48-8B43-BC34-80C73F38F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366" y="0"/>
            <a:ext cx="8885581" cy="5705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7063"/>
            <a:ext cx="4064000" cy="460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23991" y="1698171"/>
            <a:ext cx="4381228" cy="1877247"/>
          </a:xfrm>
          <a:prstGeom prst="rect">
            <a:avLst/>
          </a:prstGeom>
          <a:solidFill>
            <a:schemeClr val="bg1"/>
          </a:solidFill>
        </p:spPr>
        <p:txBody>
          <a:bodyPr lIns="274320" tIns="182880" rIns="274320"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5CFF35-7F70-D343-A37F-864CE104FBE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23991" y="3555577"/>
            <a:ext cx="4381228" cy="2822074"/>
          </a:xfrm>
          <a:prstGeom prst="rect">
            <a:avLst/>
          </a:prstGeom>
          <a:solidFill>
            <a:schemeClr val="bg1"/>
          </a:solidFill>
        </p:spPr>
        <p:txBody>
          <a:bodyPr lIns="27432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917" y="1678329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71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EFADC4-EC7F-BB47-A249-3856E0233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08821" y="-1"/>
            <a:ext cx="1983179" cy="339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2AF418-C0A7-434D-97D1-E71190914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25675" y="0"/>
            <a:ext cx="8886825" cy="5716361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7063"/>
            <a:ext cx="4064000" cy="460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68" y="1687945"/>
            <a:ext cx="4361337" cy="1820429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182880" bIns="468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5CFF35-7F70-D343-A37F-864CE104FBE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8467" y="3508375"/>
            <a:ext cx="4361337" cy="2869276"/>
          </a:xfrm>
          <a:prstGeom prst="rect">
            <a:avLst/>
          </a:prstGeom>
          <a:solidFill>
            <a:schemeClr val="bg1"/>
          </a:solidFill>
        </p:spPr>
        <p:txBody>
          <a:bodyPr lIns="27432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917" y="1678329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2B1CBC-EB73-B140-9941-D9E961F1B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983179" cy="339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94689-C6C2-A64B-8C35-09134E0C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34" y="0"/>
            <a:ext cx="9093867" cy="5705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6265" y="2257063"/>
            <a:ext cx="4025735" cy="460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997330" y="1601603"/>
            <a:ext cx="4651777" cy="1827397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8256B0E-5F5C-094C-858F-44441C2ED7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97330" y="3429000"/>
            <a:ext cx="4651777" cy="2871925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86759" y="1601603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08760E-2A64-6C42-8F96-E7682515D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9013" y="565150"/>
            <a:ext cx="0" cy="367665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269" y="577850"/>
            <a:ext cx="4180852" cy="2377623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26269" y="2955473"/>
            <a:ext cx="4180853" cy="1246547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3C01-11D7-E049-8252-D38AEC7B2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82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18BA40-E181-5841-87C4-F22942E42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983179" cy="339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3398AF-B101-4BBC-9DEC-D84DFFCAA9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4725" y="0"/>
            <a:ext cx="9093200" cy="5705475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6265" y="2257063"/>
            <a:ext cx="4025735" cy="460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971552" y="1601604"/>
            <a:ext cx="4684490" cy="1899800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8256B0E-5F5C-094C-858F-44441C2ED7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71553" y="3448322"/>
            <a:ext cx="4684489" cy="2852603"/>
          </a:xfrm>
          <a:prstGeom prst="rect">
            <a:avLst/>
          </a:prstGeom>
          <a:solidFill>
            <a:schemeClr val="bg1"/>
          </a:solidFill>
        </p:spPr>
        <p:txBody>
          <a:bodyPr lIns="27360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FC61BE-60FD-9F4B-89C7-4C1733B8C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86759" y="1601603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9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922B5C-BA05-9E4D-8439-B23F209A3742}"/>
              </a:ext>
            </a:extLst>
          </p:cNvPr>
          <p:cNvSpPr/>
          <p:nvPr/>
        </p:nvSpPr>
        <p:spPr>
          <a:xfrm>
            <a:off x="2028825" y="0"/>
            <a:ext cx="101631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347114-1E37-9846-A432-8906A41702B0}"/>
              </a:ext>
            </a:extLst>
          </p:cNvPr>
          <p:cNvCxnSpPr>
            <a:cxnSpLocks/>
          </p:cNvCxnSpPr>
          <p:nvPr/>
        </p:nvCxnSpPr>
        <p:spPr>
          <a:xfrm flipV="1">
            <a:off x="992188" y="1706563"/>
            <a:ext cx="0" cy="2887662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512D-8768-8140-AE61-8D3F982A0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D03B-B0CE-F149-B9E8-CD52DE10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8DE12B-F318-0044-A300-BB4D3DE09E68}"/>
              </a:ext>
            </a:extLst>
          </p:cNvPr>
          <p:cNvSpPr/>
          <p:nvPr userDrawn="1"/>
        </p:nvSpPr>
        <p:spPr>
          <a:xfrm>
            <a:off x="1035170" y="1701800"/>
            <a:ext cx="6858758" cy="288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E748F9-4DD9-C84B-BA2C-5BA2008DB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170" y="1701800"/>
            <a:ext cx="6901736" cy="2887662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182880" bIns="46800" anchor="ctr" anchorCtr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970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earson Logo&#10;&#10;Description automatically generated with medium confidence">
            <a:extLst>
              <a:ext uri="{FF2B5EF4-FFF2-40B4-BE49-F238E27FC236}">
                <a16:creationId xmlns:a16="http://schemas.microsoft.com/office/drawing/2014/main" id="{08A350FE-0EC2-E14A-9D3E-CB51507D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613" y="1432628"/>
            <a:ext cx="43878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612D3-C737-F54B-B339-E0F7609EDD5A}"/>
              </a:ext>
            </a:extLst>
          </p:cNvPr>
          <p:cNvSpPr txBox="1"/>
          <p:nvPr userDrawn="1"/>
        </p:nvSpPr>
        <p:spPr>
          <a:xfrm>
            <a:off x="5464885" y="2122077"/>
            <a:ext cx="11833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>
                <a:solidFill>
                  <a:srgbClr val="007FA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End of presentation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0F0966-B511-B84F-9F28-A57A71812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80C5F-12B6-0A4C-9B93-F09F5C5E9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41525-2E6D-49C0-8779-13EE6353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311900"/>
            <a:ext cx="2743200" cy="365125"/>
          </a:xfrm>
          <a:prstGeom prst="rect">
            <a:avLst/>
          </a:prstGeom>
        </p:spPr>
        <p:txBody>
          <a:bodyPr/>
          <a:lstStyle/>
          <a:p>
            <a:fld id="{F9A32ACD-E19E-41C2-B7E1-C19650DECB9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3" descr="Pearson Logo&#10;&#10;Description automatically generated with medium confidence">
            <a:extLst>
              <a:ext uri="{FF2B5EF4-FFF2-40B4-BE49-F238E27FC236}">
                <a16:creationId xmlns:a16="http://schemas.microsoft.com/office/drawing/2014/main" id="{BB2481F5-D62B-44C1-B85A-CDB0279C59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613" y="1417638"/>
            <a:ext cx="4387850" cy="34671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589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_acc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1183729" y="1828800"/>
            <a:ext cx="9966872" cy="392797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30" y="571501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997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928E0-5995-7C43-D823-139334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4291-41DF-4968-A980-E9FE04F4C44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66B97-722C-7697-094E-E232831A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9C9C-4946-4EF6-A2AA-5709D528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BCEF-6039-49B9-9AA9-58344E571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18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Slide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5570E7-1A1D-4113-8CB6-4C7345868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73300" y="0"/>
            <a:ext cx="9918698" cy="6853238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49" y="576943"/>
            <a:ext cx="4061216" cy="2389778"/>
          </a:xfrm>
          <a:prstGeom prst="rect">
            <a:avLst/>
          </a:prstGeom>
          <a:solidFill>
            <a:schemeClr val="bg1"/>
          </a:solidFill>
        </p:spPr>
        <p:txBody>
          <a:bodyPr lIns="273600" t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21949" y="2966721"/>
            <a:ext cx="4058485" cy="1275079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9013" y="565150"/>
            <a:ext cx="0" cy="367665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3C01-11D7-E049-8252-D38AEC7B2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7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5570E7-1A1D-4113-8CB6-4C7345868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73300" y="0"/>
            <a:ext cx="9918698" cy="6853238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49" y="576943"/>
            <a:ext cx="4061216" cy="2389778"/>
          </a:xfrm>
          <a:prstGeom prst="rect">
            <a:avLst/>
          </a:prstGeom>
          <a:solidFill>
            <a:schemeClr val="bg1"/>
          </a:solidFill>
        </p:spPr>
        <p:txBody>
          <a:bodyPr lIns="273600" t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21949" y="2966721"/>
            <a:ext cx="4058485" cy="1275079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9013" y="565150"/>
            <a:ext cx="0" cy="367665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3C01-11D7-E049-8252-D38AEC7B2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7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6BB36-3C99-C34C-B289-33A3A2B0E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"/>
          <a:stretch/>
        </p:blipFill>
        <p:spPr>
          <a:xfrm>
            <a:off x="1899253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34DD50-A150-F346-8CA6-DC3DFA468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44725"/>
            <a:ext cx="4041775" cy="4613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2D351A7-A44D-7745-8C4C-03503B3D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7D1088-45D1-4D4A-9A89-7D61BA508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3388" y="1695450"/>
            <a:ext cx="0" cy="46021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5589" y="1695450"/>
            <a:ext cx="4216580" cy="3359876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91440" bIns="4680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5590" y="5055326"/>
            <a:ext cx="4216580" cy="1234349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BB4A60-29F7-3D4E-A51D-D6FF11AB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3964CD-E85C-F247-89D1-B35C7FB7D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34DD50-A150-F346-8CA6-DC3DFA468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44725"/>
            <a:ext cx="4041775" cy="4613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1F898B-FAE9-4D86-960F-90B653B518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17738" y="0"/>
            <a:ext cx="9974262" cy="6858000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8314" y="1695450"/>
            <a:ext cx="3822192" cy="3518807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8314" y="5075400"/>
            <a:ext cx="3822192" cy="1204718"/>
          </a:xfrm>
          <a:prstGeom prst="rect">
            <a:avLst/>
          </a:prstGeom>
          <a:solidFill>
            <a:schemeClr val="bg1"/>
          </a:solidFill>
        </p:spPr>
        <p:txBody>
          <a:bodyPr lIns="273600" tIns="18288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2D351A7-A44D-7745-8C4C-03503B3D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7D1088-45D1-4D4A-9A89-7D61BA508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3388" y="1695450"/>
            <a:ext cx="0" cy="46021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BB4A60-29F7-3D4E-A51D-D6FF11AB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3964CD-E85C-F247-89D1-B35C7FB7D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8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9EBCB-A696-8548-86C6-E4F061F88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284" y="0"/>
            <a:ext cx="10198711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430FE-6CC8-9F4B-8A9D-85A24F744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7713" y="2225675"/>
            <a:ext cx="0" cy="402113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81146" y="2225675"/>
            <a:ext cx="4368703" cy="2607582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91440" bIns="468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81146" y="4702288"/>
            <a:ext cx="4368703" cy="1544525"/>
          </a:xfrm>
          <a:prstGeom prst="rect">
            <a:avLst/>
          </a:prstGeom>
          <a:solidFill>
            <a:schemeClr val="bg1"/>
          </a:solidFill>
        </p:spPr>
        <p:txBody>
          <a:bodyPr lIns="273600" anchor="t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AD97B1-572F-EA4B-A8CE-33D28A5CB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39F2-BC33-8D49-9EC7-EBD96283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1C34609-7271-CF4F-81B7-1D33031D9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4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430FE-6CC8-9F4B-8A9D-85A24F744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7713" y="2225675"/>
            <a:ext cx="0" cy="4021138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18FE5E-0AD1-430C-938B-9C9520E718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93284" y="0"/>
            <a:ext cx="10182928" cy="6839712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81148" y="2225675"/>
            <a:ext cx="4368703" cy="2542268"/>
          </a:xfrm>
          <a:prstGeom prst="rect">
            <a:avLst/>
          </a:prstGeom>
          <a:solidFill>
            <a:schemeClr val="bg1"/>
          </a:solidFill>
        </p:spPr>
        <p:txBody>
          <a:bodyPr lIns="274320" tIns="180000" rIns="91440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DA5B2C57-6727-4047-AD63-87E2498B7E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148" y="4767942"/>
            <a:ext cx="4368701" cy="1475695"/>
          </a:xfrm>
          <a:prstGeom prst="rect">
            <a:avLst/>
          </a:prstGeom>
          <a:solidFill>
            <a:schemeClr val="bg1"/>
          </a:solidFill>
        </p:spPr>
        <p:txBody>
          <a:bodyPr lIns="182880" tIns="9144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AD97B1-572F-EA4B-A8CE-33D28A5CB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39F2-BC33-8D49-9EC7-EBD96283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4C4704F-102A-4849-99D0-8B121C3F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3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F49AB9-ED06-5D4A-B185-0CD59BD7A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4375" y="0"/>
            <a:ext cx="102076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C6F61-BA41-144D-B6FE-E8A9E2E4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9774"/>
            <a:ext cx="8156577" cy="51882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515421" y="577850"/>
            <a:ext cx="3597488" cy="3431247"/>
          </a:xfrm>
          <a:prstGeom prst="rect">
            <a:avLst/>
          </a:prstGeom>
          <a:solidFill>
            <a:schemeClr val="bg1"/>
          </a:solidFill>
        </p:spPr>
        <p:txBody>
          <a:bodyPr lIns="273600" tIns="27432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7515421" y="4013859"/>
            <a:ext cx="3597487" cy="1158216"/>
          </a:xfrm>
          <a:prstGeom prst="rect">
            <a:avLst/>
          </a:prstGeom>
          <a:solidFill>
            <a:schemeClr val="bg1"/>
          </a:solidFill>
        </p:spPr>
        <p:txBody>
          <a:bodyPr lIns="273600" rIns="9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D77FD4-D276-424C-88E8-25E8B8431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39489" y="568325"/>
            <a:ext cx="0" cy="460375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AE6E9B-DFFB-9D4C-884F-65F4D0A12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11C53FD-8B93-304B-A4BA-37BE3ED8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9E1D-6812-3F44-9317-2804B1690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41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BF40AA-AE6F-5749-8C97-DE3834BA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4374" y="0"/>
            <a:ext cx="102076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EF18240-552B-1149-9D44-905FD72272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466850"/>
            <a:ext cx="10735160" cy="5391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a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2D310E-7115-43AA-A189-B37D28B72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25" y="568326"/>
            <a:ext cx="3630471" cy="4603749"/>
          </a:xfrm>
          <a:prstGeom prst="rect">
            <a:avLst/>
          </a:prstGeom>
          <a:solidFill>
            <a:schemeClr val="bg1"/>
          </a:solidFill>
        </p:spPr>
        <p:txBody>
          <a:bodyPr lIns="273600" tIns="274320" rIns="274320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068109-718D-4B25-993B-72D6B892A7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4625" y="4006471"/>
            <a:ext cx="3630587" cy="1165604"/>
          </a:xfrm>
          <a:prstGeom prst="rect">
            <a:avLst/>
          </a:prstGeom>
          <a:solidFill>
            <a:schemeClr val="bg1"/>
          </a:solidFill>
        </p:spPr>
        <p:txBody>
          <a:bodyPr lIns="273600" rIns="9000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DC1FD-8034-E548-95C2-CD957F1D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ADDC1B-22E5-C441-BDA9-8EEB86CF3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56944-AAA6-A948-ABFF-0210BDF7D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7382D9-3746-3141-8A7A-B32826C50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39489" y="568325"/>
            <a:ext cx="0" cy="460375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2230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0655D-586E-6845-AE67-B05206A8C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9088" y="64881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8AA4DBC8-4739-8E4E-8BD6-5C75040D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43" r:id="rId2"/>
    <p:sldLayoutId id="2147483844" r:id="rId3"/>
    <p:sldLayoutId id="2147483788" r:id="rId4"/>
    <p:sldLayoutId id="2147483845" r:id="rId5"/>
    <p:sldLayoutId id="2147483790" r:id="rId6"/>
    <p:sldLayoutId id="2147483846" r:id="rId7"/>
    <p:sldLayoutId id="2147483792" r:id="rId8"/>
    <p:sldLayoutId id="2147483847" r:id="rId9"/>
    <p:sldLayoutId id="2147483794" r:id="rId10"/>
    <p:sldLayoutId id="2147483857" r:id="rId11"/>
    <p:sldLayoutId id="2147483858" r:id="rId12"/>
    <p:sldLayoutId id="2147483795" r:id="rId13"/>
    <p:sldLayoutId id="2147483796" r:id="rId14"/>
    <p:sldLayoutId id="2147483799" r:id="rId15"/>
    <p:sldLayoutId id="2147483853" r:id="rId16"/>
    <p:sldLayoutId id="2147483797" r:id="rId17"/>
    <p:sldLayoutId id="2147483854" r:id="rId18"/>
    <p:sldLayoutId id="2147483806" r:id="rId19"/>
    <p:sldLayoutId id="2147483856" r:id="rId20"/>
    <p:sldLayoutId id="2147483801" r:id="rId21"/>
    <p:sldLayoutId id="2147483804" r:id="rId2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BE019F-BB70-4532-98EF-4F269AC3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9240" y="63119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Open Sans" panose="020B0606030504020204"/>
              </a:defRPr>
            </a:lvl1pPr>
          </a:lstStyle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9341D-31BF-FBCF-2D36-79BB5151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15AA-A315-CA93-02A9-B004F017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09895-AE19-CEDB-E7B8-F5DA0CE2B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B4291-41DF-4968-A980-E9FE04F4C44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CAFC8-B058-7101-6473-EE0F9E753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0FA21-42C2-B87D-A0FF-A70D80849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CBCEF-6039-49B9-9AA9-58344E571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drive.google.com/file/d/1IRuU9XdG-bzIANIZpnSFvJRFbnVKya0Y/view?usp=sharing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deloitte.com/ie/en/pages/deloitte-private/articles/recognition-programmes.html" TargetMode="External"/><Relationship Id="rId3" Type="http://schemas.openxmlformats.org/officeDocument/2006/relationships/image" Target="../media/image55.jpeg"/><Relationship Id="rId7" Type="http://schemas.openxmlformats.org/officeDocument/2006/relationships/hyperlink" Target="https://www.cnbc.com/2022/05/18/what-gen-z-and-millennials-want-from-employers-amid-great-resignation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learning.linkedin.com/resources/workplace-learning-report-2021/download-report?bid=header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hyperlink" Target="https://www.gallup.com/workplace/393497/world-trillion-workplace-problem.aspx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hyperlink" Target="https://hechingerreport.org/how-higher-education-lost-its-shine/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.credly.com/case-study-pvh" TargetMode="External"/><Relationship Id="rId13" Type="http://schemas.openxmlformats.org/officeDocument/2006/relationships/hyperlink" Target="http://eddesignlab.org/resources/ecosystemsframework/" TargetMode="External"/><Relationship Id="rId3" Type="http://schemas.openxmlformats.org/officeDocument/2006/relationships/hyperlink" Target="https://www.mckinsey.com/capabilities/people-and-organizational-performance/our-insights/taking-a-skills-based-approach-to-building-the-future-workforce" TargetMode="External"/><Relationship Id="rId7" Type="http://schemas.openxmlformats.org/officeDocument/2006/relationships/hyperlink" Target="https://www.ibm.com/blogs/ibm-training/do-digital-badges-really-provide-value-to-businesses/" TargetMode="External"/><Relationship Id="rId12" Type="http://schemas.openxmlformats.org/officeDocument/2006/relationships/hyperlink" Target="https://www.holoniq.com/notes/micro-credentials-survey-2023-insights" TargetMode="External"/><Relationship Id="rId2" Type="http://schemas.openxmlformats.org/officeDocument/2006/relationships/hyperlink" Target="https://www2.deloitte.com/us/en/insights/topics/talent/organizational-skill-based-hiring.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2.deloitte.com/ie/en/pages/deloitte-private/articles/recognition-programmes.html" TargetMode="External"/><Relationship Id="rId11" Type="http://schemas.openxmlformats.org/officeDocument/2006/relationships/hyperlink" Target="https://www.forbes.com/sites/kevinkruse/2022/06/13/how-digital-badges-motivate-and-engage-learners/?sh=55965b28958c" TargetMode="External"/><Relationship Id="rId5" Type="http://schemas.openxmlformats.org/officeDocument/2006/relationships/hyperlink" Target="https://www.cnbc.com/2022/05/18/what-gen-z-and-millennials-want-from-employers-amid-great-resignation.html" TargetMode="External"/><Relationship Id="rId15" Type="http://schemas.openxmlformats.org/officeDocument/2006/relationships/image" Target="../media/image68.png"/><Relationship Id="rId10" Type="http://schemas.openxmlformats.org/officeDocument/2006/relationships/hyperlink" Target="https://info.credly.com/job-ontology" TargetMode="External"/><Relationship Id="rId4" Type="http://schemas.openxmlformats.org/officeDocument/2006/relationships/hyperlink" Target="https://learning.linkedin.com/resources/workplace-learning-report-2021/download-report?bid=header" TargetMode="External"/><Relationship Id="rId9" Type="http://schemas.openxmlformats.org/officeDocument/2006/relationships/hyperlink" Target="https://info.credly.com/grant-thornton-case-study" TargetMode="External"/><Relationship Id="rId14" Type="http://schemas.openxmlformats.org/officeDocument/2006/relationships/hyperlink" Target="https://www.uschamberfoundation.org/talent-pipeline-management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93F6422-1A0B-B9DB-F420-E407D8B483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7" r="175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4BEDE9-BA87-C932-AD5C-CEB64243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Rethinking Learning Pathways: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A1B7D53-6C13-D7AD-4D14-BBB54FB8A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How to Equip Students and Graduates for the Workforce of Tomorrow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37C2E-F02B-A843-CA3C-DFAEEEB02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B4B432-2D1D-3068-1794-C7055BEBC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6" y="4721202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C5638-3C94-AA49-80E6-C761A44362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Google Shape;606;ge947740882_1_0">
            <a:extLst>
              <a:ext uri="{FF2B5EF4-FFF2-40B4-BE49-F238E27FC236}">
                <a16:creationId xmlns:a16="http://schemas.microsoft.com/office/drawing/2014/main" id="{902C9F6C-8F61-9449-B853-6905506E4047}"/>
              </a:ext>
            </a:extLst>
          </p:cNvPr>
          <p:cNvSpPr/>
          <p:nvPr/>
        </p:nvSpPr>
        <p:spPr>
          <a:xfrm>
            <a:off x="4045629" y="3253418"/>
            <a:ext cx="3923143" cy="36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11;ge947740882_1_0">
            <a:extLst>
              <a:ext uri="{FF2B5EF4-FFF2-40B4-BE49-F238E27FC236}">
                <a16:creationId xmlns:a16="http://schemas.microsoft.com/office/drawing/2014/main" id="{42985C12-6B60-CB4E-A6BE-00A42BD63D4C}"/>
              </a:ext>
            </a:extLst>
          </p:cNvPr>
          <p:cNvSpPr/>
          <p:nvPr/>
        </p:nvSpPr>
        <p:spPr>
          <a:xfrm>
            <a:off x="4053787" y="-4582"/>
            <a:ext cx="3923143" cy="32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07;ge947740882_1_0">
            <a:extLst>
              <a:ext uri="{FF2B5EF4-FFF2-40B4-BE49-F238E27FC236}">
                <a16:creationId xmlns:a16="http://schemas.microsoft.com/office/drawing/2014/main" id="{19EC540D-36E2-374C-B7D5-3688A903BBD0}"/>
              </a:ext>
            </a:extLst>
          </p:cNvPr>
          <p:cNvSpPr/>
          <p:nvPr/>
        </p:nvSpPr>
        <p:spPr>
          <a:xfrm>
            <a:off x="7976930" y="-2182"/>
            <a:ext cx="4215070" cy="3255600"/>
          </a:xfrm>
          <a:prstGeom prst="rect">
            <a:avLst/>
          </a:prstGeom>
          <a:solidFill>
            <a:schemeClr val="accent6"/>
          </a:solidFill>
          <a:ln>
            <a:solidFill>
              <a:srgbClr val="11B2A5"/>
            </a:solidFill>
          </a:ln>
        </p:spPr>
        <p:txBody>
          <a:bodyPr wrap="square" lIns="0" tIns="0" rIns="0" bIns="0" rtlCol="0"/>
          <a:lstStyle/>
          <a:p>
            <a:endParaRPr>
              <a:sym typeface="Arial"/>
            </a:endParaRPr>
          </a:p>
        </p:txBody>
      </p:sp>
      <p:sp>
        <p:nvSpPr>
          <p:cNvPr id="8" name="Google Shape;608;ge947740882_1_0">
            <a:extLst>
              <a:ext uri="{FF2B5EF4-FFF2-40B4-BE49-F238E27FC236}">
                <a16:creationId xmlns:a16="http://schemas.microsoft.com/office/drawing/2014/main" id="{1DE84A2B-FC25-7F43-A72B-2E3B66C191BC}"/>
              </a:ext>
            </a:extLst>
          </p:cNvPr>
          <p:cNvSpPr txBox="1"/>
          <p:nvPr/>
        </p:nvSpPr>
        <p:spPr>
          <a:xfrm>
            <a:off x="337042" y="562692"/>
            <a:ext cx="2850360" cy="2026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defRPr/>
            </a:pPr>
            <a:r>
              <a:rPr lang="en-GB" sz="3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Creating an Integrated and Strategic Portfolio</a:t>
            </a:r>
            <a:endParaRPr kumimoji="0" lang="en-US" sz="3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/>
            </a:endParaRPr>
          </a:p>
        </p:txBody>
      </p:sp>
      <p:sp>
        <p:nvSpPr>
          <p:cNvPr id="9" name="Google Shape;609;ge947740882_1_0">
            <a:extLst>
              <a:ext uri="{FF2B5EF4-FFF2-40B4-BE49-F238E27FC236}">
                <a16:creationId xmlns:a16="http://schemas.microsoft.com/office/drawing/2014/main" id="{781267D9-D9ED-AF42-A05F-D61ADADB636F}"/>
              </a:ext>
            </a:extLst>
          </p:cNvPr>
          <p:cNvSpPr txBox="1"/>
          <p:nvPr/>
        </p:nvSpPr>
        <p:spPr>
          <a:xfrm>
            <a:off x="4347902" y="562692"/>
            <a:ext cx="3336600" cy="13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lvl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defRPr sz="1400" ker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" sz="2000"/>
              <a:t>80% of employers say a stackable model would </a:t>
            </a:r>
            <a:r>
              <a:rPr lang="en" sz="2000" b="1" i="1"/>
              <a:t>increase</a:t>
            </a:r>
            <a:r>
              <a:rPr lang="en" sz="2000"/>
              <a:t> their organization’s interest in non-degree or alternative credentials</a:t>
            </a:r>
            <a:endParaRPr lang="en-ZA" sz="20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1227B0-56D4-184D-B400-AD15358947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8000"/>
            <a:ext cx="4054369" cy="3600000"/>
          </a:xfrm>
          <a:prstGeom prst="rect">
            <a:avLst/>
          </a:prstGeom>
        </p:spPr>
      </p:pic>
      <p:sp>
        <p:nvSpPr>
          <p:cNvPr id="18" name="Google Shape;609;ge947740882_1_0">
            <a:extLst>
              <a:ext uri="{FF2B5EF4-FFF2-40B4-BE49-F238E27FC236}">
                <a16:creationId xmlns:a16="http://schemas.microsoft.com/office/drawing/2014/main" id="{2ACA8410-2F7D-084D-ADD1-05926F998C89}"/>
              </a:ext>
            </a:extLst>
          </p:cNvPr>
          <p:cNvSpPr txBox="1"/>
          <p:nvPr/>
        </p:nvSpPr>
        <p:spPr>
          <a:xfrm>
            <a:off x="4329726" y="5818825"/>
            <a:ext cx="3336600" cy="13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lvl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defRPr sz="1400" ker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sz="1200"/>
              <a:t>Source: UPCEA, The </a:t>
            </a:r>
            <a:r>
              <a:rPr lang="en-GB" sz="1200" err="1"/>
              <a:t>EvoLLLution</a:t>
            </a:r>
            <a:r>
              <a:rPr lang="en-GB" sz="1200"/>
              <a:t>, CAUCE 2023 State of Continuing Education (Report not yet released). </a:t>
            </a:r>
          </a:p>
        </p:txBody>
      </p:sp>
      <p:sp>
        <p:nvSpPr>
          <p:cNvPr id="19" name="Google Shape;609;ge947740882_1_0">
            <a:extLst>
              <a:ext uri="{FF2B5EF4-FFF2-40B4-BE49-F238E27FC236}">
                <a16:creationId xmlns:a16="http://schemas.microsoft.com/office/drawing/2014/main" id="{B3BC6847-8989-5540-BA1C-18D29B938817}"/>
              </a:ext>
            </a:extLst>
          </p:cNvPr>
          <p:cNvSpPr txBox="1"/>
          <p:nvPr/>
        </p:nvSpPr>
        <p:spPr>
          <a:xfrm>
            <a:off x="8319076" y="2304698"/>
            <a:ext cx="3336600" cy="13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lvl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defRPr sz="1400" ker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sz="1100"/>
              <a:t>Source: </a:t>
            </a:r>
            <a:r>
              <a:rPr lang="en-GB" sz="1100" u="sng">
                <a:solidFill>
                  <a:schemeClr val="hlink"/>
                </a:solidFill>
                <a:hlinkClick r:id="rId3"/>
              </a:rPr>
              <a:t>UPCEA &amp; Colleges - The Effect of Employer Understanding and Engagement on Non-Degree Credentials</a:t>
            </a:r>
            <a:endParaRPr lang="en-GB" sz="1100"/>
          </a:p>
        </p:txBody>
      </p:sp>
      <p:sp>
        <p:nvSpPr>
          <p:cNvPr id="20" name="Google Shape;609;ge947740882_1_0">
            <a:extLst>
              <a:ext uri="{FF2B5EF4-FFF2-40B4-BE49-F238E27FC236}">
                <a16:creationId xmlns:a16="http://schemas.microsoft.com/office/drawing/2014/main" id="{F5B19C40-2BA6-714D-BF1C-7EA064852E4C}"/>
              </a:ext>
            </a:extLst>
          </p:cNvPr>
          <p:cNvSpPr txBox="1"/>
          <p:nvPr/>
        </p:nvSpPr>
        <p:spPr>
          <a:xfrm>
            <a:off x="8319076" y="3779185"/>
            <a:ext cx="3336600" cy="138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lvl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defRPr sz="1400" kern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sz="2000"/>
              <a:t>60% of institutions </a:t>
            </a:r>
            <a:r>
              <a:rPr lang="en-GB" sz="2000" b="1" i="1"/>
              <a:t>disagree</a:t>
            </a:r>
            <a:r>
              <a:rPr lang="en-GB" sz="2000"/>
              <a:t> that continuing education offerings are well integrated into the institution’s portfolio of traditional offerings</a:t>
            </a:r>
          </a:p>
        </p:txBody>
      </p:sp>
      <p:pic>
        <p:nvPicPr>
          <p:cNvPr id="3" name="Google Shape;309;p34">
            <a:extLst>
              <a:ext uri="{FF2B5EF4-FFF2-40B4-BE49-F238E27FC236}">
                <a16:creationId xmlns:a16="http://schemas.microsoft.com/office/drawing/2014/main" id="{C9455CE1-9023-C52E-C626-4E86C930382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8827" y="2304698"/>
            <a:ext cx="1897781" cy="51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0;p34">
            <a:extLst>
              <a:ext uri="{FF2B5EF4-FFF2-40B4-BE49-F238E27FC236}">
                <a16:creationId xmlns:a16="http://schemas.microsoft.com/office/drawing/2014/main" id="{03F90527-63C5-BBC5-3DA1-490155C808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4" t="31953" r="663" b="24732"/>
          <a:stretch/>
        </p:blipFill>
        <p:spPr>
          <a:xfrm>
            <a:off x="8407153" y="5760813"/>
            <a:ext cx="3046302" cy="4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5" descr="Picture 45">
            <a:extLst>
              <a:ext uri="{FF2B5EF4-FFF2-40B4-BE49-F238E27FC236}">
                <a16:creationId xmlns:a16="http://schemas.microsoft.com/office/drawing/2014/main" id="{69E2CD60-A8F6-B8D8-3FF6-C83304A0F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3048" y="293994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45" descr="Picture 45">
            <a:extLst>
              <a:ext uri="{FF2B5EF4-FFF2-40B4-BE49-F238E27FC236}">
                <a16:creationId xmlns:a16="http://schemas.microsoft.com/office/drawing/2014/main" id="{303DE413-B633-041A-EC56-0B0653E15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256" y="293994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45" descr="Picture 45">
            <a:extLst>
              <a:ext uri="{FF2B5EF4-FFF2-40B4-BE49-F238E27FC236}">
                <a16:creationId xmlns:a16="http://schemas.microsoft.com/office/drawing/2014/main" id="{D42EDCC7-45D8-DF69-4B1C-64447C11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8286" y="283175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45" descr="Picture 45">
            <a:extLst>
              <a:ext uri="{FF2B5EF4-FFF2-40B4-BE49-F238E27FC236}">
                <a16:creationId xmlns:a16="http://schemas.microsoft.com/office/drawing/2014/main" id="{F252863F-F2C6-BCF3-17CF-750EA3C76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438" y="285116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45" descr="Picture 45">
            <a:extLst>
              <a:ext uri="{FF2B5EF4-FFF2-40B4-BE49-F238E27FC236}">
                <a16:creationId xmlns:a16="http://schemas.microsoft.com/office/drawing/2014/main" id="{03013D62-049A-FB64-62A4-59D5510F8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3712" y="283175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45" descr="Picture 45">
            <a:extLst>
              <a:ext uri="{FF2B5EF4-FFF2-40B4-BE49-F238E27FC236}">
                <a16:creationId xmlns:a16="http://schemas.microsoft.com/office/drawing/2014/main" id="{5CFC1611-F476-08C6-BC67-6332E2A9C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960" y="1018425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45" descr="Picture 45">
            <a:extLst>
              <a:ext uri="{FF2B5EF4-FFF2-40B4-BE49-F238E27FC236}">
                <a16:creationId xmlns:a16="http://schemas.microsoft.com/office/drawing/2014/main" id="{0AE01319-00FE-E1FE-78B8-64A9138EE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168" y="1018425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45" descr="Picture 45">
            <a:extLst>
              <a:ext uri="{FF2B5EF4-FFF2-40B4-BE49-F238E27FC236}">
                <a16:creationId xmlns:a16="http://schemas.microsoft.com/office/drawing/2014/main" id="{EDA1E334-DA0C-5FC4-C895-7DBC3044B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9198" y="1016484"/>
            <a:ext cx="941942" cy="941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53" descr="Picture 53">
            <a:extLst>
              <a:ext uri="{FF2B5EF4-FFF2-40B4-BE49-F238E27FC236}">
                <a16:creationId xmlns:a16="http://schemas.microsoft.com/office/drawing/2014/main" id="{5D49213F-9116-04DB-4117-588E90269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208" y="1030254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53" descr="Picture 53">
            <a:extLst>
              <a:ext uri="{FF2B5EF4-FFF2-40B4-BE49-F238E27FC236}">
                <a16:creationId xmlns:a16="http://schemas.microsoft.com/office/drawing/2014/main" id="{5F934E3D-5735-7CEF-0DA3-09042272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2559" y="1030253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42">
            <a:extLst>
              <a:ext uri="{FF2B5EF4-FFF2-40B4-BE49-F238E27FC236}">
                <a16:creationId xmlns:a16="http://schemas.microsoft.com/office/drawing/2014/main" id="{FDFDAE7E-E8E1-148D-FA4E-1A2668194C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217326" y="3644558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42">
            <a:extLst>
              <a:ext uri="{FF2B5EF4-FFF2-40B4-BE49-F238E27FC236}">
                <a16:creationId xmlns:a16="http://schemas.microsoft.com/office/drawing/2014/main" id="{44F4FFD7-0741-3EB4-715A-F1778940B4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77797" y="3639975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42">
            <a:extLst>
              <a:ext uri="{FF2B5EF4-FFF2-40B4-BE49-F238E27FC236}">
                <a16:creationId xmlns:a16="http://schemas.microsoft.com/office/drawing/2014/main" id="{0B7D121E-B883-5741-CCF5-B6E9925A35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30546" y="3646849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42">
            <a:extLst>
              <a:ext uri="{FF2B5EF4-FFF2-40B4-BE49-F238E27FC236}">
                <a16:creationId xmlns:a16="http://schemas.microsoft.com/office/drawing/2014/main" id="{23457C82-3D1E-518C-CCC7-94EC4FF5A4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459292" y="3639976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icture 42">
            <a:extLst>
              <a:ext uri="{FF2B5EF4-FFF2-40B4-BE49-F238E27FC236}">
                <a16:creationId xmlns:a16="http://schemas.microsoft.com/office/drawing/2014/main" id="{411793D4-90DC-C4F7-1C1C-AA2469827F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01258" y="3637971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42">
            <a:extLst>
              <a:ext uri="{FF2B5EF4-FFF2-40B4-BE49-F238E27FC236}">
                <a16:creationId xmlns:a16="http://schemas.microsoft.com/office/drawing/2014/main" id="{DD7C3D32-F5ED-6993-BE44-DBF705581A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235529" y="4334731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icture 42">
            <a:extLst>
              <a:ext uri="{FF2B5EF4-FFF2-40B4-BE49-F238E27FC236}">
                <a16:creationId xmlns:a16="http://schemas.microsoft.com/office/drawing/2014/main" id="{747A0394-2C49-CF36-4B86-EFAAE25610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53315" y="4330149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42">
            <a:extLst>
              <a:ext uri="{FF2B5EF4-FFF2-40B4-BE49-F238E27FC236}">
                <a16:creationId xmlns:a16="http://schemas.microsoft.com/office/drawing/2014/main" id="{1E86732B-3C77-C040-5F87-67780F9183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78167" y="4337022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42">
            <a:extLst>
              <a:ext uri="{FF2B5EF4-FFF2-40B4-BE49-F238E27FC236}">
                <a16:creationId xmlns:a16="http://schemas.microsoft.com/office/drawing/2014/main" id="{3434DCC4-D796-8788-F9C7-AB49A40C5B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107202" y="4343895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icture 42">
            <a:extLst>
              <a:ext uri="{FF2B5EF4-FFF2-40B4-BE49-F238E27FC236}">
                <a16:creationId xmlns:a16="http://schemas.microsoft.com/office/drawing/2014/main" id="{D8388E7B-124C-BE6E-6FCD-4E9492F633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27359" y="4349928"/>
            <a:ext cx="914401" cy="914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7725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7D16A-0B18-D727-3D3E-EDC0F75ABD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Google Shape;188;p29">
            <a:extLst>
              <a:ext uri="{FF2B5EF4-FFF2-40B4-BE49-F238E27FC236}">
                <a16:creationId xmlns:a16="http://schemas.microsoft.com/office/drawing/2014/main" id="{59BFE7F9-0988-84D2-70F4-DFE2C8A8AF4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452"/>
          <a:stretch/>
        </p:blipFill>
        <p:spPr>
          <a:xfrm>
            <a:off x="1418632" y="831714"/>
            <a:ext cx="9891520" cy="5656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7A78B5-C759-432E-4752-56BBBE9C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7A80-1770-8A0C-5E60-B0AE8B874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Stackable Pathway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7D16A-0B18-D727-3D3E-EDC0F75ABD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Google Shape;297;p33">
            <a:extLst>
              <a:ext uri="{FF2B5EF4-FFF2-40B4-BE49-F238E27FC236}">
                <a16:creationId xmlns:a16="http://schemas.microsoft.com/office/drawing/2014/main" id="{DB498F53-C0A5-13D4-E850-B1DC4EB2DB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892"/>
          <a:stretch/>
        </p:blipFill>
        <p:spPr>
          <a:xfrm>
            <a:off x="116768" y="2042265"/>
            <a:ext cx="11872033" cy="386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2BDE256-4428-48DB-B938-C4096846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70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4CDE-7AC8-6A2A-BE79-31DA08FA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 sz="2800">
                <a:latin typeface="Open Sans Light"/>
                <a:ea typeface="Open Sans Light"/>
                <a:cs typeface="Open Sans Light"/>
              </a:rPr>
              <a:t>Natural and Agricultural Sciences Occupational Mapping Data</a:t>
            </a:r>
            <a:endParaRPr lang="en-US" sz="2800">
              <a:latin typeface="Open Sans Ligh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8F51EA3-6940-60A0-9ABC-97C523A5478C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387600669"/>
              </p:ext>
            </p:extLst>
          </p:nvPr>
        </p:nvGraphicFramePr>
        <p:xfrm>
          <a:off x="1136047" y="2491913"/>
          <a:ext cx="9972672" cy="3959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0421">
                  <a:extLst>
                    <a:ext uri="{9D8B030D-6E8A-4147-A177-3AD203B41FA5}">
                      <a16:colId xmlns:a16="http://schemas.microsoft.com/office/drawing/2014/main" val="3000965757"/>
                    </a:ext>
                  </a:extLst>
                </a:gridCol>
                <a:gridCol w="1865558">
                  <a:extLst>
                    <a:ext uri="{9D8B030D-6E8A-4147-A177-3AD203B41FA5}">
                      <a16:colId xmlns:a16="http://schemas.microsoft.com/office/drawing/2014/main" val="2089823967"/>
                    </a:ext>
                  </a:extLst>
                </a:gridCol>
                <a:gridCol w="1992231">
                  <a:extLst>
                    <a:ext uri="{9D8B030D-6E8A-4147-A177-3AD203B41FA5}">
                      <a16:colId xmlns:a16="http://schemas.microsoft.com/office/drawing/2014/main" val="2845790951"/>
                    </a:ext>
                  </a:extLst>
                </a:gridCol>
                <a:gridCol w="1992231">
                  <a:extLst>
                    <a:ext uri="{9D8B030D-6E8A-4147-A177-3AD203B41FA5}">
                      <a16:colId xmlns:a16="http://schemas.microsoft.com/office/drawing/2014/main" val="749157782"/>
                    </a:ext>
                  </a:extLst>
                </a:gridCol>
                <a:gridCol w="1992231">
                  <a:extLst>
                    <a:ext uri="{9D8B030D-6E8A-4147-A177-3AD203B41FA5}">
                      <a16:colId xmlns:a16="http://schemas.microsoft.com/office/drawing/2014/main" val="239872339"/>
                    </a:ext>
                  </a:extLst>
                </a:gridCol>
              </a:tblGrid>
              <a:tr h="762889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Occupation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OOM Rank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Jobs in the Primary Region (2022)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Expected 10-YR Growth in the Primary Region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Average Annual Openings in the Primary Region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9675713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Data Scientists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19,096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4,241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1,915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0659160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Database Administrators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8,975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963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780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1232439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Surveyors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4,578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425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6604880"/>
                  </a:ext>
                </a:extLst>
              </a:tr>
              <a:tr h="509651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Network and Computer Systems Administrators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32,259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2,166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2,372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2761148"/>
                  </a:ext>
                </a:extLst>
              </a:tr>
              <a:tr h="67805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Life, Physical, and Social Science Technicians, All Other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12,064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685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1,578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3034751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Computer Systems Analyst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64,381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4,586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5,119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2609676"/>
                  </a:ext>
                </a:extLst>
              </a:tr>
              <a:tr h="29984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Agricultural Inspectors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2,424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91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406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8237735"/>
                  </a:ext>
                </a:extLst>
              </a:tr>
              <a:tr h="509651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Forest and Conservation Technician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90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6,585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-24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813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64509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69564-6FCA-ED0A-5787-54980CBEEA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A09C51A-A4AA-A8CF-528B-D3685C1B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984F0-5AC9-79F2-E836-DA8193FCC12E}"/>
              </a:ext>
            </a:extLst>
          </p:cNvPr>
          <p:cNvSpPr txBox="1"/>
          <p:nvPr/>
        </p:nvSpPr>
        <p:spPr>
          <a:xfrm>
            <a:off x="1090913" y="1871240"/>
            <a:ext cx="1020018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latin typeface="Open Sans Light"/>
                <a:ea typeface="Open Sans Light"/>
                <a:cs typeface="Calibri"/>
              </a:rPr>
              <a:t>The table below displays the OOM rank and expected growth for each popular occupation that could connect to potential programming opportunities. These datapoints help to better understand market potential for a proposed program. </a:t>
            </a:r>
            <a:endParaRPr lang="en-US" sz="1400">
              <a:latin typeface="Open Sans Light"/>
              <a:ea typeface="Open Sans Light"/>
            </a:endParaRPr>
          </a:p>
          <a:p>
            <a:pPr algn="l"/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44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4F5D-EAD1-2CAF-AE1A-75145908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34" y="303727"/>
            <a:ext cx="9966871" cy="1119188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US" sz="2800" kern="0">
                <a:latin typeface="Open Sans Light"/>
                <a:ea typeface="Open Sans Light"/>
                <a:cs typeface="Open Sans Light"/>
                <a:sym typeface="Calibri"/>
              </a:rPr>
              <a:t>Natural and Agricultural Sciences </a:t>
            </a:r>
            <a:r>
              <a:rPr lang="en-US" sz="2800" kern="0">
                <a:latin typeface="Open Sans Light"/>
                <a:ea typeface="Open Sans Light"/>
                <a:cs typeface="Open Sans Light"/>
                <a:sym typeface="Arial"/>
              </a:rPr>
              <a:t>Occupational Pathways</a:t>
            </a:r>
            <a:endParaRPr lang="en-US" sz="2800"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D3EA5-853D-BCE2-22EC-3E64E00AA0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Google Shape;495;p19">
            <a:extLst>
              <a:ext uri="{FF2B5EF4-FFF2-40B4-BE49-F238E27FC236}">
                <a16:creationId xmlns:a16="http://schemas.microsoft.com/office/drawing/2014/main" id="{CFA2C164-89B7-2F22-8358-91FEB1C55FD6}"/>
              </a:ext>
            </a:extLst>
          </p:cNvPr>
          <p:cNvSpPr/>
          <p:nvPr/>
        </p:nvSpPr>
        <p:spPr>
          <a:xfrm>
            <a:off x="3246704" y="5814495"/>
            <a:ext cx="98584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0A2F26-27A6-E8B2-A7A9-2943F1A9FFCB}"/>
              </a:ext>
            </a:extLst>
          </p:cNvPr>
          <p:cNvGrpSpPr/>
          <p:nvPr/>
        </p:nvGrpSpPr>
        <p:grpSpPr>
          <a:xfrm>
            <a:off x="3381003" y="6193433"/>
            <a:ext cx="4793826" cy="584705"/>
            <a:chOff x="3381321" y="5901120"/>
            <a:chExt cx="4793826" cy="584705"/>
          </a:xfrm>
        </p:grpSpPr>
        <p:sp>
          <p:nvSpPr>
            <p:cNvPr id="11" name="Google Shape;496;p19">
              <a:extLst>
                <a:ext uri="{FF2B5EF4-FFF2-40B4-BE49-F238E27FC236}">
                  <a16:creationId xmlns:a16="http://schemas.microsoft.com/office/drawing/2014/main" id="{BB22C2EA-72F4-2C4F-CAFA-3BF57528A202}"/>
                </a:ext>
              </a:extLst>
            </p:cNvPr>
            <p:cNvSpPr/>
            <p:nvPr/>
          </p:nvSpPr>
          <p:spPr>
            <a:xfrm>
              <a:off x="3381321" y="6023411"/>
              <a:ext cx="882400" cy="2844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97;p19">
              <a:extLst>
                <a:ext uri="{FF2B5EF4-FFF2-40B4-BE49-F238E27FC236}">
                  <a16:creationId xmlns:a16="http://schemas.microsoft.com/office/drawing/2014/main" id="{A06A66C1-FCA1-B499-4B92-D3E0E107ED1D}"/>
                </a:ext>
              </a:extLst>
            </p:cNvPr>
            <p:cNvSpPr txBox="1"/>
            <p:nvPr/>
          </p:nvSpPr>
          <p:spPr>
            <a:xfrm>
              <a:off x="4263687" y="5901120"/>
              <a:ext cx="1701200" cy="430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67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Current University X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67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program offerings</a:t>
              </a: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98;p19">
              <a:extLst>
                <a:ext uri="{FF2B5EF4-FFF2-40B4-BE49-F238E27FC236}">
                  <a16:creationId xmlns:a16="http://schemas.microsoft.com/office/drawing/2014/main" id="{3C0550B5-1353-7F5D-38D5-192258D93FF3}"/>
                </a:ext>
              </a:extLst>
            </p:cNvPr>
            <p:cNvSpPr txBox="1"/>
            <p:nvPr/>
          </p:nvSpPr>
          <p:spPr>
            <a:xfrm>
              <a:off x="6631547" y="5901120"/>
              <a:ext cx="1543600" cy="58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67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Recommended University X program offerings</a:t>
              </a: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499;p19">
              <a:extLst>
                <a:ext uri="{FF2B5EF4-FFF2-40B4-BE49-F238E27FC236}">
                  <a16:creationId xmlns:a16="http://schemas.microsoft.com/office/drawing/2014/main" id="{89E5301C-17CA-3762-65DB-BE3083D1399D}"/>
                </a:ext>
              </a:extLst>
            </p:cNvPr>
            <p:cNvSpPr/>
            <p:nvPr/>
          </p:nvSpPr>
          <p:spPr>
            <a:xfrm>
              <a:off x="5776688" y="6023460"/>
              <a:ext cx="882400" cy="284400"/>
            </a:xfrm>
            <a:prstGeom prst="rect">
              <a:avLst/>
            </a:prstGeom>
            <a:solidFill>
              <a:srgbClr val="176B15">
                <a:alpha val="29804"/>
              </a:srgbClr>
            </a:solidFill>
            <a:ln w="19050" cap="flat" cmpd="sng">
              <a:noFill/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B24E3E9-893A-895E-720A-B3D9841D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858" y="81683"/>
            <a:ext cx="1122404" cy="509905"/>
          </a:xfrm>
          <a:prstGeom prst="rect">
            <a:avLst/>
          </a:prstGeom>
        </p:spPr>
      </p:pic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B72DCAD9-476E-7D7A-637A-CBA48A75A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7" r="83" b="229"/>
          <a:stretch/>
        </p:blipFill>
        <p:spPr>
          <a:xfrm>
            <a:off x="364603" y="1869410"/>
            <a:ext cx="11578558" cy="39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10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2C9C20-2537-0495-C70A-75D74F19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20" y="586286"/>
            <a:ext cx="4182350" cy="3652047"/>
          </a:xfrm>
        </p:spPr>
        <p:txBody>
          <a:bodyPr/>
          <a:lstStyle/>
          <a:p>
            <a:r>
              <a:rPr lang="en-US" sz="4000"/>
              <a:t>Introducing Pearson Workforce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954A4-BE33-961A-2E15-B0F175E75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DB5CD4-8F60-3330-EC83-D68B0919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Pearson Workforce Skills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BB2EAAC-610F-5485-824B-F0D2A0E4CFD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3658331108"/>
              </p:ext>
            </p:extLst>
          </p:nvPr>
        </p:nvGraphicFramePr>
        <p:xfrm>
          <a:off x="1184275" y="1390461"/>
          <a:ext cx="9972674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337">
                  <a:extLst>
                    <a:ext uri="{9D8B030D-6E8A-4147-A177-3AD203B41FA5}">
                      <a16:colId xmlns:a16="http://schemas.microsoft.com/office/drawing/2014/main" val="1546477656"/>
                    </a:ext>
                  </a:extLst>
                </a:gridCol>
                <a:gridCol w="4986337">
                  <a:extLst>
                    <a:ext uri="{9D8B030D-6E8A-4147-A177-3AD203B41FA5}">
                      <a16:colId xmlns:a16="http://schemas.microsoft.com/office/drawing/2014/main" val="156864989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Learn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13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Faethm</a:t>
                      </a:r>
                      <a:r>
                        <a:rPr lang="en-US" sz="20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by Pearson</a:t>
                      </a:r>
                    </a:p>
                    <a:p>
                      <a:pPr algn="ctr"/>
                      <a:r>
                        <a:rPr lang="en-US" sz="1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Strategic workforce planning tools and consulting expertise to help future-proof jobs and programs, considering the impact of automation and change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TalentLens</a:t>
                      </a:r>
                      <a:r>
                        <a:rPr lang="en-US" sz="20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/>
                      <a:r>
                        <a:rPr lang="en-US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Pre-hire and at-work assessments to provide insights into aptitude, soft skills, personality and motivation for each person</a:t>
                      </a:r>
                    </a:p>
                    <a:p>
                      <a:pPr algn="ctr"/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3636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Assess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1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GED Works</a:t>
                      </a:r>
                    </a:p>
                    <a:p>
                      <a:pPr algn="ctr"/>
                      <a:r>
                        <a:rPr lang="en-US" sz="1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GED Diploma programs for working learners, provided through their employers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Accelerated Pathways</a:t>
                      </a:r>
                    </a:p>
                    <a:p>
                      <a:pPr algn="ctr"/>
                      <a:r>
                        <a:rPr lang="en-US" sz="1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Capabilities to help employers and employees access learning and upskilling experiences through Tuition Management and other programs</a:t>
                      </a:r>
                    </a:p>
                    <a:p>
                      <a:pPr algn="ctr"/>
                      <a:endParaRPr lang="en-US" sz="1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67269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Credential, Verify and Connect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3723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Credly</a:t>
                      </a:r>
                      <a:endParaRPr lang="en-US" b="1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The largest and most-connected digital credential network, best of breed digital credentials. Unlocking opportunities for employment and degree completion.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06489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EB11B-D064-8D47-C4ED-0F9F0EC627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BE827-AF7F-870B-31BE-DEE956644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3819" y="430644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48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251F9-2AF5-A02B-3E68-95B24C3DF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D9D03B-B0CE-F149-B9E8-CD52DE1054E7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8EA954-5737-EF6F-314F-2B56C7A0D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" t="-239" r="16145" b="5018"/>
          <a:stretch/>
        </p:blipFill>
        <p:spPr>
          <a:xfrm>
            <a:off x="2023641" y="-164371"/>
            <a:ext cx="10166455" cy="76922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3215D-1E74-628B-6F00-EEDFD9EB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Trends and emerging issues for alternative credentials  </a:t>
            </a:r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518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1337-0FD2-4BCF-EE25-7E86EBAA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ea typeface="Open Sans Light"/>
                <a:cs typeface="Open Sans Light"/>
              </a:rPr>
              <a:t>Topics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2005B-65E6-51FE-7017-2C2901313F5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r>
              <a:rPr lang="en-GB" sz="2400">
                <a:latin typeface="Open Sans Light"/>
                <a:ea typeface="Open Sans Light"/>
                <a:cs typeface="Open Sans Light"/>
              </a:rPr>
              <a:t>How widespread is adoption of standardized digital credentials?</a:t>
            </a:r>
            <a:endParaRPr lang="en-US" sz="2400">
              <a:latin typeface="Open Sans Light"/>
              <a:ea typeface="Open Sans Light"/>
              <a:cs typeface="Open Sans Light"/>
            </a:endParaRP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Where does Higher Ed fit in the emerging skills-based economy?</a:t>
            </a:r>
          </a:p>
          <a:p>
            <a:pPr marL="342900" indent="-342900">
              <a:buFont typeface="Arial"/>
              <a:buChar char="•"/>
            </a:pPr>
            <a:r>
              <a:rPr lang="en-GB" sz="2400" err="1">
                <a:latin typeface="Open Sans Light"/>
                <a:ea typeface="Open Sans Light"/>
                <a:cs typeface="Open Sans Light"/>
              </a:rPr>
              <a:t>HolonIQ</a:t>
            </a:r>
            <a:r>
              <a:rPr lang="en-GB" sz="2400">
                <a:latin typeface="Open Sans Light"/>
                <a:ea typeface="Open Sans Light"/>
                <a:cs typeface="Open Sans Light"/>
              </a:rPr>
              <a:t> 2023 Report</a:t>
            </a: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Implications of Skills-based Talent approaches</a:t>
            </a: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New standards for professional certificate outcomes are on the horizon</a:t>
            </a: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What problems can we work together to overcome? </a:t>
            </a:r>
            <a:endParaRPr lang="en-GB" sz="2400"/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Q&amp;A</a:t>
            </a: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Resources for further exploration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A3D02-DBF4-4344-E726-6A7BAA04B8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63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8B8D-5EF1-89B1-CD59-55AF5B68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It’s been a decade for standardized digital credentials</a:t>
            </a:r>
            <a:endParaRPr lang="en-US">
              <a:latin typeface="Open Sans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027F4-4351-9034-1153-1BCBEFC2696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5780" y="2115736"/>
            <a:ext cx="5092017" cy="4475162"/>
          </a:xfrm>
        </p:spPr>
        <p:txBody>
          <a:bodyPr lIns="91440" tIns="45720" rIns="91440" bIns="45720" anchor="t"/>
          <a:lstStyle/>
          <a:p>
            <a:r>
              <a:rPr lang="en-GB" b="1" i="1">
                <a:latin typeface="Open Sans Light"/>
                <a:ea typeface="Open Sans Light"/>
                <a:cs typeface="Open Sans Light"/>
              </a:rPr>
              <a:t>Some key lessons we’ve learned</a:t>
            </a:r>
            <a:endParaRPr lang="en-US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The standard is widely adopted for all types of learning and skills assertions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Structured data enables machine-readability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Earners own their data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Brands are important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Value is driven by intentional design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Verification matters – to a point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b="1" i="1">
                <a:latin typeface="Open Sans Light"/>
                <a:ea typeface="Open Sans Light"/>
                <a:cs typeface="Open Sans Light"/>
              </a:rPr>
              <a:t>It’s all about trust</a:t>
            </a:r>
            <a:endParaRPr lang="en-GB" b="1">
              <a:latin typeface="Open Sans Light"/>
              <a:ea typeface="Open Sans Light"/>
              <a:cs typeface="Open Sans Light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B4F49-DD96-A3DD-D760-0D5F58E55B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95651226-3791-AA47-2416-ACD64E720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87" y="1711184"/>
            <a:ext cx="5714035" cy="4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127E-91FB-B7DF-17ED-E69DC637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speakers: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D0871-3977-49F3-4292-71E05B8F66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5" name="Picture 2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B3CD22F-11FC-1B56-86E8-AAEDD85AA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1" r="20400"/>
          <a:stretch/>
        </p:blipFill>
        <p:spPr>
          <a:xfrm>
            <a:off x="3091368" y="2021024"/>
            <a:ext cx="2464674" cy="2527430"/>
          </a:xfrm>
          <a:prstGeom prst="rect">
            <a:avLst/>
          </a:prstGeom>
        </p:spPr>
      </p:pic>
      <p:pic>
        <p:nvPicPr>
          <p:cNvPr id="27" name="Picture 2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D7808BC6-B495-57A3-DA21-E4A05CE1F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5" b="17060"/>
          <a:stretch/>
        </p:blipFill>
        <p:spPr>
          <a:xfrm>
            <a:off x="6632829" y="2021024"/>
            <a:ext cx="2416640" cy="252743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426B33-6A0C-0016-645F-41183B2DDC4F}"/>
              </a:ext>
            </a:extLst>
          </p:cNvPr>
          <p:cNvSpPr>
            <a:spLocks noGrp="1"/>
          </p:cNvSpPr>
          <p:nvPr/>
        </p:nvSpPr>
        <p:spPr>
          <a:xfrm>
            <a:off x="6458953" y="2075592"/>
            <a:ext cx="2877257" cy="3667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41592-4070-5E2B-2D62-DAAB4F5089E9}"/>
              </a:ext>
            </a:extLst>
          </p:cNvPr>
          <p:cNvSpPr/>
          <p:nvPr/>
        </p:nvSpPr>
        <p:spPr>
          <a:xfrm>
            <a:off x="6096000" y="4438834"/>
            <a:ext cx="2541052" cy="20343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55600" sx="113000" sy="113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A95F4E-0844-A881-ADFA-80364485DE46}"/>
              </a:ext>
            </a:extLst>
          </p:cNvPr>
          <p:cNvSpPr/>
          <p:nvPr/>
        </p:nvSpPr>
        <p:spPr>
          <a:xfrm>
            <a:off x="2478161" y="4438835"/>
            <a:ext cx="2541052" cy="203437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355600" sx="113000" sy="113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600DA6-3AD1-87D4-E84E-8B817DA89D00}"/>
              </a:ext>
            </a:extLst>
          </p:cNvPr>
          <p:cNvSpPr/>
          <p:nvPr/>
        </p:nvSpPr>
        <p:spPr>
          <a:xfrm flipH="1">
            <a:off x="2470136" y="4438835"/>
            <a:ext cx="45719" cy="204213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08487-3D13-34AB-9EBD-0674E82F4B7B}"/>
              </a:ext>
            </a:extLst>
          </p:cNvPr>
          <p:cNvSpPr/>
          <p:nvPr/>
        </p:nvSpPr>
        <p:spPr>
          <a:xfrm flipH="1">
            <a:off x="6099128" y="4438834"/>
            <a:ext cx="45719" cy="204213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DA76F47-E5AA-39AF-8722-A7475818644E}"/>
              </a:ext>
            </a:extLst>
          </p:cNvPr>
          <p:cNvSpPr txBox="1"/>
          <p:nvPr/>
        </p:nvSpPr>
        <p:spPr>
          <a:xfrm>
            <a:off x="2746477" y="4786771"/>
            <a:ext cx="1692332" cy="332399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353">
              <a:lnSpc>
                <a:spcPct val="90000"/>
              </a:lnSpc>
              <a:spcBef>
                <a:spcPts val="1000"/>
              </a:spcBef>
              <a:defRPr sz="1600" b="1"/>
            </a:lvl1pPr>
          </a:lstStyle>
          <a:p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Jim Fong</a:t>
            </a:r>
            <a:endParaRPr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59B49-254B-2586-948A-DEAB6F2941BE}"/>
              </a:ext>
            </a:extLst>
          </p:cNvPr>
          <p:cNvSpPr txBox="1"/>
          <p:nvPr/>
        </p:nvSpPr>
        <p:spPr>
          <a:xfrm>
            <a:off x="2629809" y="5178680"/>
            <a:ext cx="22262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ZA"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Chief Research Officer</a:t>
            </a:r>
          </a:p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ZA" sz="16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ZA"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UPCEA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53009BA8-5482-2DDC-75FA-92CCFC2995E2}"/>
              </a:ext>
            </a:extLst>
          </p:cNvPr>
          <p:cNvSpPr txBox="1"/>
          <p:nvPr/>
        </p:nvSpPr>
        <p:spPr>
          <a:xfrm>
            <a:off x="6367727" y="4786770"/>
            <a:ext cx="1997598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353">
              <a:lnSpc>
                <a:spcPct val="90000"/>
              </a:lnSpc>
              <a:spcBef>
                <a:spcPts val="1000"/>
              </a:spcBef>
              <a:defRPr sz="1600" b="1"/>
            </a:lvl1pPr>
          </a:lstStyle>
          <a:p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Janzow</a:t>
            </a:r>
            <a:endParaRPr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88B74-F2B0-D872-DEC3-7780F6EA4977}"/>
              </a:ext>
            </a:extLst>
          </p:cNvPr>
          <p:cNvSpPr txBox="1"/>
          <p:nvPr/>
        </p:nvSpPr>
        <p:spPr>
          <a:xfrm>
            <a:off x="6286001" y="5204196"/>
            <a:ext cx="2209898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ZA"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VP North America, Strategic Accounts </a:t>
            </a:r>
          </a:p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ZA" sz="1600" b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ZA" sz="16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Pearson</a:t>
            </a:r>
          </a:p>
        </p:txBody>
      </p:sp>
    </p:spTree>
    <p:extLst>
      <p:ext uri="{BB962C8B-B14F-4D97-AF65-F5344CB8AC3E}">
        <p14:creationId xmlns:p14="http://schemas.microsoft.com/office/powerpoint/2010/main" val="2759505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7D94-231B-4275-47BE-6B49F38B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ea typeface="Open Sans Light"/>
                <a:cs typeface="Open Sans Light"/>
              </a:rPr>
              <a:t>The </a:t>
            </a:r>
            <a:r>
              <a:rPr lang="en-GB" err="1">
                <a:ea typeface="Open Sans Light"/>
                <a:cs typeface="Open Sans Light"/>
              </a:rPr>
              <a:t>Credly</a:t>
            </a:r>
            <a:r>
              <a:rPr lang="en-GB">
                <a:ea typeface="Open Sans Light"/>
                <a:cs typeface="Open Sans Light"/>
              </a:rPr>
              <a:t> Network, by the Numbers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B6999-BCC1-5003-F903-3060DF81D26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2449131" cy="1407871"/>
          </a:xfrm>
        </p:spPr>
        <p:txBody>
          <a:bodyPr lIns="91440" tIns="45720" rIns="91440" bIns="45720" anchor="t"/>
          <a:lstStyle/>
          <a:p>
            <a:r>
              <a:rPr lang="en-GB" sz="5400" b="1">
                <a:latin typeface="Open Sans Light"/>
                <a:ea typeface="Open Sans Light"/>
                <a:cs typeface="Open Sans Light"/>
              </a:rPr>
              <a:t>65M+ </a:t>
            </a:r>
            <a:endParaRPr lang="en-US" sz="5400"/>
          </a:p>
          <a:p>
            <a:r>
              <a:rPr lang="en-GB" sz="2800" b="1">
                <a:latin typeface="Open Sans Light"/>
                <a:ea typeface="Open Sans Light"/>
                <a:cs typeface="Open Sans Light"/>
              </a:rPr>
              <a:t>Credentials</a:t>
            </a:r>
            <a:endParaRPr lang="en-GB" sz="2800"/>
          </a:p>
          <a:p>
            <a:endParaRPr lang="en-GB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9DDA-0AFC-2F36-3ABC-7A572D84B0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84F77D-8761-0F8E-677A-FDAADCC0B5D8}"/>
              </a:ext>
            </a:extLst>
          </p:cNvPr>
          <p:cNvSpPr txBox="1">
            <a:spLocks/>
          </p:cNvSpPr>
          <p:nvPr/>
        </p:nvSpPr>
        <p:spPr>
          <a:xfrm>
            <a:off x="5049673" y="1891959"/>
            <a:ext cx="2449131" cy="14078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>
                <a:latin typeface="Open Sans Light"/>
                <a:ea typeface="Open Sans Light"/>
                <a:cs typeface="Open Sans Light"/>
              </a:rPr>
              <a:t>33M+ </a:t>
            </a:r>
            <a:endParaRPr lang="en-US" sz="5400"/>
          </a:p>
          <a:p>
            <a:r>
              <a:rPr lang="en-GB" sz="2800" b="1">
                <a:latin typeface="Open Sans Light"/>
                <a:ea typeface="Open Sans Light"/>
                <a:cs typeface="Open Sans Light"/>
              </a:rPr>
              <a:t>Earners</a:t>
            </a:r>
            <a:endParaRPr lang="en-GB" sz="2800"/>
          </a:p>
          <a:p>
            <a:endParaRPr lang="en-GB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3AAA47-4596-898D-8405-18BE5B7A6BD9}"/>
              </a:ext>
            </a:extLst>
          </p:cNvPr>
          <p:cNvSpPr txBox="1">
            <a:spLocks/>
          </p:cNvSpPr>
          <p:nvPr/>
        </p:nvSpPr>
        <p:spPr>
          <a:xfrm>
            <a:off x="1181799" y="4120085"/>
            <a:ext cx="3114675" cy="14078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>
                <a:latin typeface="Open Sans Light"/>
                <a:ea typeface="Open Sans Light"/>
                <a:cs typeface="Open Sans Light"/>
              </a:rPr>
              <a:t>1 Million </a:t>
            </a:r>
            <a:endParaRPr lang="en-US" sz="5400"/>
          </a:p>
          <a:p>
            <a:r>
              <a:rPr lang="en-GB" sz="2800" b="1">
                <a:latin typeface="Open Sans Light"/>
                <a:ea typeface="Open Sans Light"/>
                <a:cs typeface="Open Sans Light"/>
              </a:rPr>
              <a:t>Credentials shared each month</a:t>
            </a:r>
            <a:endParaRPr lang="en-GB"/>
          </a:p>
          <a:p>
            <a:endParaRPr lang="en-GB" sz="2800" b="1"/>
          </a:p>
          <a:p>
            <a:endParaRPr lang="en-GB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1C5FE3-15AF-4EFA-DBEF-8C47A341DCCE}"/>
              </a:ext>
            </a:extLst>
          </p:cNvPr>
          <p:cNvSpPr txBox="1">
            <a:spLocks/>
          </p:cNvSpPr>
          <p:nvPr/>
        </p:nvSpPr>
        <p:spPr>
          <a:xfrm>
            <a:off x="5049672" y="4120084"/>
            <a:ext cx="3114675" cy="14078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>
                <a:latin typeface="Open Sans Light"/>
                <a:ea typeface="Open Sans Light"/>
                <a:cs typeface="Open Sans Light"/>
              </a:rPr>
              <a:t>4.5 M </a:t>
            </a:r>
            <a:endParaRPr lang="en-US" sz="5400"/>
          </a:p>
          <a:p>
            <a:r>
              <a:rPr lang="en-GB" sz="2800" b="1">
                <a:latin typeface="Open Sans Light"/>
                <a:ea typeface="Open Sans Light"/>
                <a:cs typeface="Open Sans Light"/>
              </a:rPr>
              <a:t>Visitors per month</a:t>
            </a:r>
            <a:endParaRPr lang="en-GB" sz="2800" b="1"/>
          </a:p>
          <a:p>
            <a:endParaRPr lang="en-GB" sz="2800" b="1"/>
          </a:p>
          <a:p>
            <a:endParaRPr lang="en-GB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9" name="Picture 9" descr="Shape&#10;&#10;Description automatically generated">
            <a:extLst>
              <a:ext uri="{FF2B5EF4-FFF2-40B4-BE49-F238E27FC236}">
                <a16:creationId xmlns:a16="http://schemas.microsoft.com/office/drawing/2014/main" id="{113EA8D4-5B16-6692-0B47-D600613C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843" y="1748741"/>
            <a:ext cx="4141807" cy="41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5A24-035B-6152-48DA-FD2131A3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Impressions from Higher Education – </a:t>
            </a:r>
            <a:br>
              <a:rPr lang="en-GB">
                <a:ea typeface="Open Sans Light"/>
                <a:cs typeface="Open Sans Light"/>
              </a:rPr>
            </a:br>
            <a:r>
              <a:rPr lang="en-GB" err="1">
                <a:latin typeface="Open Sans Light"/>
                <a:ea typeface="Open Sans Light"/>
                <a:cs typeface="Open Sans Light"/>
              </a:rPr>
              <a:t>HolonIQ</a:t>
            </a:r>
            <a:r>
              <a:rPr lang="en-GB">
                <a:latin typeface="Open Sans Light"/>
                <a:ea typeface="Open Sans Light"/>
                <a:cs typeface="Open Sans Light"/>
              </a:rPr>
              <a:t> 2023 report</a:t>
            </a:r>
            <a:endParaRPr lang="en-US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81A74-E930-E263-8B7A-9F5B1B4DA7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514A60-5B9C-71D0-6BD1-6D76F490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80" y="2191289"/>
            <a:ext cx="7373072" cy="408623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5640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28ADC-E292-2645-C6B0-04B0075FF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Tracking Alternative &amp; Micro-credentials</a:t>
            </a:r>
            <a:endParaRPr lang="en-US">
              <a:latin typeface="Open Sans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4250-3018-9017-27F7-595C90B6372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5632169" cy="4475162"/>
          </a:xfrm>
        </p:spPr>
        <p:txBody>
          <a:bodyPr lIns="91440" tIns="45720" rIns="91440" bIns="45720" anchor="t"/>
          <a:lstStyle/>
          <a:p>
            <a:r>
              <a:rPr lang="en-GB" sz="2400">
                <a:latin typeface="Open Sans Light"/>
                <a:ea typeface="Open Sans Light"/>
                <a:cs typeface="Open Sans Light"/>
              </a:rPr>
              <a:t>Education leaders representing universities and other higher education institutions, along with government, industry and EdTech stakeholders provided their insights and experiences about micro and alternative credentials.</a:t>
            </a:r>
            <a:endParaRPr lang="en-US" sz="2400"/>
          </a:p>
          <a:p>
            <a:endParaRPr lang="en-GB" sz="2400">
              <a:latin typeface="Open Sans Light"/>
              <a:ea typeface="Open Sans Light"/>
              <a:cs typeface="Open Sans Light"/>
            </a:endParaRPr>
          </a:p>
          <a:p>
            <a:r>
              <a:rPr lang="en-GB" sz="2400">
                <a:latin typeface="Open Sans Light"/>
                <a:ea typeface="Open Sans Light"/>
                <a:cs typeface="Open Sans Light"/>
              </a:rPr>
              <a:t>Research was conducted in February – March 2023, and findings are compared with HolonIQ’s survey from February – March 2021.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273A6-7DCF-C99F-A4BC-823107DAC0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4AE8F1-DA07-3654-DD10-7D7AA2BB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86" b="223"/>
          <a:stretch/>
        </p:blipFill>
        <p:spPr>
          <a:xfrm>
            <a:off x="7058627" y="1821289"/>
            <a:ext cx="4834197" cy="37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58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FA4A-3C1F-F263-E1F1-832E9FFC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Higher education micro-credentials still emerging</a:t>
            </a:r>
            <a:endParaRPr lang="en-US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2FB49-A3E8-4067-26A2-605E4E37FD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5" descr="Timeline&#10;&#10;Description automatically generated">
            <a:extLst>
              <a:ext uri="{FF2B5EF4-FFF2-40B4-BE49-F238E27FC236}">
                <a16:creationId xmlns:a16="http://schemas.microsoft.com/office/drawing/2014/main" id="{E565CABD-9CB7-3336-052C-3CF8ED211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8" y="1773672"/>
            <a:ext cx="8848845" cy="49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26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B338-8629-3D93-48F1-B195E486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Short courses are the primary focus</a:t>
            </a:r>
            <a:endParaRPr lang="en-US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53B47-BC6A-E016-5F92-A7B96B1DCF9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8FEAB904-81D3-B9D9-BCC1-C3D4EE0A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43" y="1496418"/>
            <a:ext cx="9485452" cy="51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05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15D7A494-15C1-C148-9C83-9937FB9203A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1184258" y="466343"/>
            <a:ext cx="10791490" cy="60570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59FB9-6937-CBDF-8DB9-20597EC9CD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69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B5D7-378E-CC9D-F683-A9E865DE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…and yet, your mileage may vary</a:t>
            </a:r>
            <a:endParaRPr lang="en-US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141AC-AE03-721B-FE02-6A0A1F6A7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F704BA-ECA2-C6E6-A83B-D40B18C5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62" y="1971309"/>
            <a:ext cx="4325073" cy="4207889"/>
          </a:xfrm>
          <a:prstGeom prst="rect">
            <a:avLst/>
          </a:prstGeom>
        </p:spPr>
      </p:pic>
      <p:pic>
        <p:nvPicPr>
          <p:cNvPr id="6" name="Picture 6" descr="A picture containing text, tree, plant, forest&#10;&#10;Description automatically generated">
            <a:extLst>
              <a:ext uri="{FF2B5EF4-FFF2-40B4-BE49-F238E27FC236}">
                <a16:creationId xmlns:a16="http://schemas.microsoft.com/office/drawing/2014/main" id="{5AEBFB65-7920-4946-7674-5CABA2DF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780" y="2081656"/>
            <a:ext cx="3312289" cy="3977547"/>
          </a:xfrm>
          <a:prstGeom prst="rect">
            <a:avLst/>
          </a:prstGeom>
        </p:spPr>
      </p:pic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D87117C-52B1-ED2C-E9CF-7BF99A7D6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616" y="3715479"/>
            <a:ext cx="3630592" cy="158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9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5FC861-619C-2F9E-6EF5-536D5799958A}"/>
              </a:ext>
            </a:extLst>
          </p:cNvPr>
          <p:cNvSpPr/>
          <p:nvPr/>
        </p:nvSpPr>
        <p:spPr>
          <a:xfrm>
            <a:off x="262647" y="5573949"/>
            <a:ext cx="1605064" cy="118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4C751CB-E623-5A4E-B22E-27F4ED0DBF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302" y="0"/>
            <a:ext cx="9918698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B17E8D-52E7-BD4F-B34A-DF6082AA0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90" y="3719335"/>
            <a:ext cx="4058485" cy="2154691"/>
          </a:xfrm>
        </p:spPr>
        <p:txBody>
          <a:bodyPr>
            <a:normAutofit fontScale="90000"/>
          </a:bodyPr>
          <a:lstStyle/>
          <a:p>
            <a:br>
              <a:rPr lang="en-ZA" sz="3200"/>
            </a:br>
            <a:r>
              <a:rPr lang="en-US" sz="3600">
                <a:latin typeface="Open Sans Light"/>
                <a:ea typeface="Open Sans Light"/>
                <a:cs typeface="Open Sans Light"/>
              </a:rPr>
              <a:t>Business moves to</a:t>
            </a:r>
            <a:br>
              <a:rPr lang="en-US" sz="3600">
                <a:latin typeface="Open Sans Light"/>
              </a:rPr>
            </a:br>
            <a:r>
              <a:rPr lang="en-US" sz="3600">
                <a:latin typeface="Open Sans Light"/>
                <a:ea typeface="Open Sans Light"/>
                <a:cs typeface="Open Sans Light"/>
              </a:rPr>
              <a:t>Skills-based Talent</a:t>
            </a:r>
            <a:endParaRPr lang="en-ZA" sz="3600" i="1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335E7-0284-14CB-A947-BDA2BA615EF7}"/>
              </a:ext>
            </a:extLst>
          </p:cNvPr>
          <p:cNvSpPr/>
          <p:nvPr/>
        </p:nvSpPr>
        <p:spPr>
          <a:xfrm>
            <a:off x="876630" y="437745"/>
            <a:ext cx="311285" cy="3968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2C73A-2AB0-2DC1-A56B-83083796A7F4}"/>
              </a:ext>
            </a:extLst>
          </p:cNvPr>
          <p:cNvSpPr/>
          <p:nvPr/>
        </p:nvSpPr>
        <p:spPr>
          <a:xfrm>
            <a:off x="1069961" y="3723757"/>
            <a:ext cx="87628" cy="2147932"/>
          </a:xfrm>
          <a:prstGeom prst="rect">
            <a:avLst/>
          </a:prstGeom>
          <a:solidFill>
            <a:srgbClr val="11B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0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3FB8C7-0A0E-1240-99B7-9817C65FE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"/>
          <a:stretch/>
        </p:blipFill>
        <p:spPr>
          <a:xfrm>
            <a:off x="3959993" y="0"/>
            <a:ext cx="4063835" cy="3186375"/>
          </a:xfrm>
          <a:prstGeom prst="rect">
            <a:avLst/>
          </a:prstGeom>
        </p:spPr>
      </p:pic>
      <p:pic>
        <p:nvPicPr>
          <p:cNvPr id="8" name="Picture 7" descr="A person in a wheelchair reading a book&#10;&#10;Description automatically generated with medium confidence">
            <a:extLst>
              <a:ext uri="{FF2B5EF4-FFF2-40B4-BE49-F238E27FC236}">
                <a16:creationId xmlns:a16="http://schemas.microsoft.com/office/drawing/2014/main" id="{9504E6A0-A7E1-724E-AE99-8263E52EC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55" t="-1922"/>
          <a:stretch/>
        </p:blipFill>
        <p:spPr>
          <a:xfrm>
            <a:off x="7679437" y="3177747"/>
            <a:ext cx="4512563" cy="3680253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91A3AAA2-25C6-F84D-AFA7-E139981C6DA7}"/>
              </a:ext>
            </a:extLst>
          </p:cNvPr>
          <p:cNvSpPr/>
          <p:nvPr/>
        </p:nvSpPr>
        <p:spPr>
          <a:xfrm>
            <a:off x="7647289" y="0"/>
            <a:ext cx="4544711" cy="3715200"/>
          </a:xfrm>
          <a:custGeom>
            <a:avLst/>
            <a:gdLst/>
            <a:ahLst/>
            <a:cxnLst/>
            <a:rect l="l" t="t" r="r" b="b"/>
            <a:pathLst>
              <a:path w="4843780" h="3701415">
                <a:moveTo>
                  <a:pt x="4843602" y="0"/>
                </a:moveTo>
                <a:lnTo>
                  <a:pt x="0" y="0"/>
                </a:lnTo>
                <a:lnTo>
                  <a:pt x="0" y="3700932"/>
                </a:lnTo>
                <a:lnTo>
                  <a:pt x="4843602" y="3700932"/>
                </a:lnTo>
                <a:lnTo>
                  <a:pt x="4843602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D2896-4918-864C-B92C-4AF9F9B7C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3746"/>
            <a:ext cx="3923143" cy="3244254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1A832754-9A1B-9042-9B59-C28F8ABB9806}"/>
              </a:ext>
            </a:extLst>
          </p:cNvPr>
          <p:cNvSpPr/>
          <p:nvPr/>
        </p:nvSpPr>
        <p:spPr>
          <a:xfrm>
            <a:off x="3679371" y="3058448"/>
            <a:ext cx="4255574" cy="3799552"/>
          </a:xfrm>
          <a:custGeom>
            <a:avLst/>
            <a:gdLst/>
            <a:ahLst/>
            <a:cxnLst/>
            <a:rect l="l" t="t" r="r" b="b"/>
            <a:pathLst>
              <a:path w="4843780" h="3701415">
                <a:moveTo>
                  <a:pt x="4843602" y="0"/>
                </a:moveTo>
                <a:lnTo>
                  <a:pt x="0" y="0"/>
                </a:lnTo>
                <a:lnTo>
                  <a:pt x="0" y="3700932"/>
                </a:lnTo>
                <a:lnTo>
                  <a:pt x="4843602" y="3700932"/>
                </a:lnTo>
                <a:lnTo>
                  <a:pt x="484360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45EF915-96F4-F948-8F66-13602AF30D43}"/>
              </a:ext>
            </a:extLst>
          </p:cNvPr>
          <p:cNvSpPr/>
          <p:nvPr/>
        </p:nvSpPr>
        <p:spPr>
          <a:xfrm>
            <a:off x="0" y="-22877"/>
            <a:ext cx="3993548" cy="3715276"/>
          </a:xfrm>
          <a:custGeom>
            <a:avLst/>
            <a:gdLst/>
            <a:ahLst/>
            <a:cxnLst/>
            <a:rect l="l" t="t" r="r" b="b"/>
            <a:pathLst>
              <a:path w="3915410" h="3982084">
                <a:moveTo>
                  <a:pt x="3914813" y="0"/>
                </a:moveTo>
                <a:lnTo>
                  <a:pt x="0" y="0"/>
                </a:lnTo>
                <a:lnTo>
                  <a:pt x="0" y="3981792"/>
                </a:lnTo>
                <a:lnTo>
                  <a:pt x="3914813" y="3981792"/>
                </a:lnTo>
                <a:lnTo>
                  <a:pt x="391481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1043B59-55CB-E240-A7F6-57077CA35D5D}"/>
              </a:ext>
            </a:extLst>
          </p:cNvPr>
          <p:cNvSpPr/>
          <p:nvPr/>
        </p:nvSpPr>
        <p:spPr>
          <a:xfrm>
            <a:off x="3679737" y="3066155"/>
            <a:ext cx="313811" cy="633950"/>
          </a:xfrm>
          <a:custGeom>
            <a:avLst/>
            <a:gdLst/>
            <a:ahLst/>
            <a:cxnLst/>
            <a:rect l="l" t="t" r="r" b="b"/>
            <a:pathLst>
              <a:path w="339725" h="826770">
                <a:moveTo>
                  <a:pt x="339216" y="0"/>
                </a:moveTo>
                <a:lnTo>
                  <a:pt x="0" y="0"/>
                </a:lnTo>
                <a:lnTo>
                  <a:pt x="0" y="826300"/>
                </a:lnTo>
                <a:lnTo>
                  <a:pt x="339216" y="826300"/>
                </a:lnTo>
                <a:lnTo>
                  <a:pt x="339216" y="0"/>
                </a:lnTo>
                <a:close/>
              </a:path>
            </a:pathLst>
          </a:custGeom>
          <a:solidFill>
            <a:srgbClr val="FFB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33F4386B-235F-124C-A733-355EAAAC030A}"/>
              </a:ext>
            </a:extLst>
          </p:cNvPr>
          <p:cNvSpPr/>
          <p:nvPr/>
        </p:nvSpPr>
        <p:spPr>
          <a:xfrm>
            <a:off x="7647290" y="3058448"/>
            <a:ext cx="414414" cy="656750"/>
          </a:xfrm>
          <a:custGeom>
            <a:avLst/>
            <a:gdLst/>
            <a:ahLst/>
            <a:cxnLst/>
            <a:rect l="l" t="t" r="r" b="b"/>
            <a:pathLst>
              <a:path w="543559" h="826770">
                <a:moveTo>
                  <a:pt x="543483" y="0"/>
                </a:moveTo>
                <a:lnTo>
                  <a:pt x="0" y="0"/>
                </a:lnTo>
                <a:lnTo>
                  <a:pt x="0" y="826300"/>
                </a:lnTo>
                <a:lnTo>
                  <a:pt x="543483" y="826300"/>
                </a:lnTo>
                <a:lnTo>
                  <a:pt x="543483" y="0"/>
                </a:lnTo>
                <a:close/>
              </a:path>
            </a:pathLst>
          </a:custGeom>
          <a:solidFill>
            <a:srgbClr val="13B1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6A5A2-2A4A-D24A-A072-0F441103801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09088" y="64881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BA73D036-652C-CD9A-F00B-2B47841667E7}"/>
              </a:ext>
            </a:extLst>
          </p:cNvPr>
          <p:cNvSpPr txBox="1"/>
          <p:nvPr/>
        </p:nvSpPr>
        <p:spPr>
          <a:xfrm>
            <a:off x="119268" y="1593187"/>
            <a:ext cx="377729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1200" b="1"/>
            </a:lvl1pPr>
          </a:lstStyle>
          <a:p>
            <a:pPr algn="ctr"/>
            <a:r>
              <a:rPr lang="en-US" sz="1600">
                <a:latin typeface="Open Sans"/>
                <a:ea typeface="Open Sans"/>
                <a:cs typeface="Open Sans"/>
              </a:rPr>
              <a:t>of Millennials would spend more time learning if recognized by </a:t>
            </a:r>
          </a:p>
          <a:p>
            <a:pPr algn="ctr"/>
            <a:r>
              <a:rPr lang="en-US" sz="1600">
                <a:latin typeface="Open Sans"/>
                <a:ea typeface="Open Sans"/>
                <a:cs typeface="Open Sans"/>
              </a:rPr>
              <a:t>their manager according to the</a:t>
            </a:r>
          </a:p>
          <a:p>
            <a:pPr algn="ctr"/>
            <a:r>
              <a:rPr lang="en-US" sz="1600"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latin typeface="Open Sans"/>
                <a:ea typeface="Open Sans"/>
                <a:cs typeface="Open Sans"/>
                <a:hlinkClick r:id="rId6"/>
              </a:rPr>
              <a:t>LinkedIn Learning Workforce report</a:t>
            </a:r>
            <a:endParaRPr sz="1600"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34">
            <a:extLst>
              <a:ext uri="{FF2B5EF4-FFF2-40B4-BE49-F238E27FC236}">
                <a16:creationId xmlns:a16="http://schemas.microsoft.com/office/drawing/2014/main" id="{07B0F3A1-2A2B-ACBD-8D91-D526C724FC5F}"/>
              </a:ext>
            </a:extLst>
          </p:cNvPr>
          <p:cNvSpPr txBox="1"/>
          <p:nvPr/>
        </p:nvSpPr>
        <p:spPr>
          <a:xfrm>
            <a:off x="977329" y="492449"/>
            <a:ext cx="206117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7200" b="1"/>
            </a:lvl1pPr>
          </a:lstStyle>
          <a:p>
            <a:r>
              <a:rPr lang="en-US">
                <a:latin typeface="Open Sans"/>
                <a:ea typeface="Open Sans"/>
                <a:cs typeface="Open Sans"/>
              </a:rPr>
              <a:t>36</a:t>
            </a:r>
            <a:r>
              <a:rPr>
                <a:latin typeface="Open Sans"/>
                <a:ea typeface="Open Sans"/>
                <a:cs typeface="Open Sans"/>
              </a:rPr>
              <a:t>%</a:t>
            </a: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A6B95A31-B4EF-D6AD-CE97-74C655BA569C}"/>
              </a:ext>
            </a:extLst>
          </p:cNvPr>
          <p:cNvSpPr txBox="1"/>
          <p:nvPr/>
        </p:nvSpPr>
        <p:spPr>
          <a:xfrm>
            <a:off x="8151158" y="1692778"/>
            <a:ext cx="356912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1200" b="1"/>
            </a:lvl1pPr>
          </a:lstStyle>
          <a:p>
            <a:pPr algn="ctr"/>
            <a:r>
              <a:rPr lang="en-US" sz="1600">
                <a:latin typeface="Open Sans"/>
                <a:ea typeface="Open Sans"/>
                <a:cs typeface="Open Sans"/>
              </a:rPr>
              <a:t>of Millennial and Gen Z workers prefer "Learning and Development" over salary according to </a:t>
            </a:r>
            <a:r>
              <a:rPr lang="en-US" sz="1600">
                <a:latin typeface="Open Sans"/>
                <a:ea typeface="Open Sans"/>
                <a:cs typeface="Open Sans"/>
                <a:hlinkClick r:id="rId7"/>
              </a:rPr>
              <a:t>CNBC</a:t>
            </a:r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9CD753AA-692D-94C1-D723-16184A4B05C8}"/>
              </a:ext>
            </a:extLst>
          </p:cNvPr>
          <p:cNvSpPr txBox="1"/>
          <p:nvPr/>
        </p:nvSpPr>
        <p:spPr>
          <a:xfrm>
            <a:off x="8970192" y="538973"/>
            <a:ext cx="212454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7200" b="1"/>
            </a:lvl1pPr>
          </a:lstStyle>
          <a:p>
            <a:r>
              <a:rPr lang="en-US">
                <a:latin typeface="Open Sans"/>
                <a:ea typeface="Open Sans"/>
                <a:cs typeface="Open Sans"/>
              </a:rPr>
              <a:t>29</a:t>
            </a:r>
            <a:r>
              <a:rPr>
                <a:latin typeface="Open Sans"/>
                <a:ea typeface="Open Sans"/>
                <a:cs typeface="Open Sans"/>
              </a:rPr>
              <a:t>%</a:t>
            </a: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5AD2037B-EE9D-0AD1-5AE7-46B2032636BD}"/>
              </a:ext>
            </a:extLst>
          </p:cNvPr>
          <p:cNvSpPr txBox="1"/>
          <p:nvPr/>
        </p:nvSpPr>
        <p:spPr>
          <a:xfrm>
            <a:off x="4852971" y="3666212"/>
            <a:ext cx="2108937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14% </a:t>
            </a:r>
            <a:endParaRPr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37">
            <a:extLst>
              <a:ext uri="{FF2B5EF4-FFF2-40B4-BE49-F238E27FC236}">
                <a16:creationId xmlns:a16="http://schemas.microsoft.com/office/drawing/2014/main" id="{323ADCDC-840D-D2AA-9533-3CD0892DFEDD}"/>
              </a:ext>
            </a:extLst>
          </p:cNvPr>
          <p:cNvSpPr txBox="1"/>
          <p:nvPr/>
        </p:nvSpPr>
        <p:spPr>
          <a:xfrm>
            <a:off x="4077013" y="4820374"/>
            <a:ext cx="369507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12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16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e</a:t>
            </a:r>
            <a:r>
              <a:rPr lang="en-US" sz="1600" i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mployee engagement, productivity and performance in organizations with recognition according to </a:t>
            </a:r>
            <a:r>
              <a:rPr lang="en-US" sz="1600" i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Deloitte</a:t>
            </a:r>
            <a:endParaRPr lang="en-US" sz="1600" i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60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917779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44268-1D82-D74B-A7B9-B04A24BF51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440119" y="6365996"/>
            <a:ext cx="2743200" cy="365125"/>
          </a:xfrm>
        </p:spPr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D989A-AA3A-B546-837F-0DB440D8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00" y="483578"/>
            <a:ext cx="9966871" cy="1119188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US" sz="2000" b="1" i="1">
                <a:latin typeface="Open Sans "/>
                <a:ea typeface="Open Sans Light"/>
                <a:cs typeface="Open Sans Light"/>
              </a:rPr>
              <a:t>Rise of the Skill-based Organization</a:t>
            </a:r>
            <a:r>
              <a:rPr lang="en-US" b="1">
                <a:latin typeface="Open Sans "/>
                <a:ea typeface="Open Sans Light"/>
                <a:cs typeface="Open Sans Light"/>
              </a:rPr>
              <a:t> </a:t>
            </a:r>
            <a:br>
              <a:rPr lang="en-US" b="1">
                <a:latin typeface="Open Sans "/>
                <a:ea typeface="Open Sans Light"/>
                <a:cs typeface="Open Sans Light"/>
              </a:rPr>
            </a:br>
            <a:r>
              <a:rPr lang="en-US" b="1">
                <a:latin typeface="Open Sans "/>
                <a:ea typeface="Open Sans Light"/>
                <a:cs typeface="Open Sans Light"/>
              </a:rPr>
              <a:t>5 global workforce shifts</a:t>
            </a:r>
            <a:r>
              <a:rPr lang="en-US">
                <a:latin typeface="Open Sans "/>
                <a:ea typeface="Open Sans Light"/>
                <a:cs typeface="Open Sans Light"/>
              </a:rPr>
              <a:t> change everything</a:t>
            </a:r>
          </a:p>
        </p:txBody>
      </p:sp>
      <p:sp>
        <p:nvSpPr>
          <p:cNvPr id="16" name="Google Shape;1062;p87">
            <a:extLst>
              <a:ext uri="{FF2B5EF4-FFF2-40B4-BE49-F238E27FC236}">
                <a16:creationId xmlns:a16="http://schemas.microsoft.com/office/drawing/2014/main" id="{FA0B787F-4288-544E-B375-238C7E052AD9}"/>
              </a:ext>
            </a:extLst>
          </p:cNvPr>
          <p:cNvSpPr txBox="1"/>
          <p:nvPr/>
        </p:nvSpPr>
        <p:spPr>
          <a:xfrm>
            <a:off x="744270" y="2429129"/>
            <a:ext cx="1644128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2000">
                <a:latin typeface="Open Sans Light"/>
                <a:ea typeface="Open Sans"/>
                <a:cs typeface="Open Sans"/>
              </a:rPr>
              <a:t>the automation of 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211AD9-F4B9-9C44-AD45-4E864AE0BFEF}"/>
              </a:ext>
            </a:extLst>
          </p:cNvPr>
          <p:cNvSpPr txBox="1"/>
          <p:nvPr/>
        </p:nvSpPr>
        <p:spPr>
          <a:xfrm>
            <a:off x="679907" y="4347801"/>
            <a:ext cx="178262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latin typeface="Open Sans Light"/>
                <a:ea typeface="Open Sans Light"/>
                <a:cs typeface="Open Sans Light"/>
              </a:rPr>
              <a:t>1bn jobs will be transformed</a:t>
            </a:r>
            <a:r>
              <a:rPr lang="en-GB" sz="1200">
                <a:latin typeface="Open Sans Light"/>
                <a:ea typeface="Open Sans Light"/>
                <a:cs typeface="Open Sans Light"/>
              </a:rPr>
              <a:t> by technology in the next decade </a:t>
            </a:r>
            <a:endParaRPr lang="en-US" sz="1200">
              <a:latin typeface="Open Sans Light"/>
              <a:ea typeface="Open Sans Light"/>
              <a:cs typeface="Calibri"/>
            </a:endParaRPr>
          </a:p>
          <a:p>
            <a:pPr algn="ctr"/>
            <a:endParaRPr lang="en-GB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Open Sans Light"/>
              </a:rPr>
              <a:t>68m jobs are </a:t>
            </a:r>
            <a:br>
              <a:rPr lang="en-GB" sz="1200">
                <a:latin typeface="Open Sans Light"/>
                <a:ea typeface="Open Sans Light"/>
                <a:cs typeface="Open Sans Light"/>
              </a:rPr>
            </a:br>
            <a:r>
              <a:rPr lang="en-GB" sz="1200">
                <a:latin typeface="Open Sans Light"/>
                <a:ea typeface="Open Sans Light"/>
                <a:cs typeface="Open Sans Light"/>
              </a:rPr>
              <a:t>"algo-threatened"</a:t>
            </a:r>
            <a:r>
              <a:rPr lang="en-GB" sz="1200" b="1">
                <a:latin typeface="Open Sans Light"/>
                <a:ea typeface="Open Sans Light"/>
                <a:cs typeface="Open Sans Light"/>
              </a:rPr>
              <a:t> </a:t>
            </a:r>
            <a:r>
              <a:rPr lang="en-GB" sz="1200">
                <a:latin typeface="Open Sans Light"/>
                <a:ea typeface="Open Sans Light"/>
                <a:cs typeface="Open Sans Light"/>
              </a:rPr>
              <a:t>in the top 500 companies.</a:t>
            </a:r>
            <a:endParaRPr lang="en-GB" sz="1200">
              <a:latin typeface="Open Sans Light"/>
            </a:endParaRPr>
          </a:p>
          <a:p>
            <a:pPr algn="ctr"/>
            <a:endParaRPr lang="en-GB" sz="1200">
              <a:latin typeface="Quire Sans Pro Light"/>
              <a:ea typeface="Open Sans Light"/>
              <a:cs typeface="Open Sans Ligh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F57E93-2BC3-0E4B-A8BC-DB2853F0292B}"/>
              </a:ext>
            </a:extLst>
          </p:cNvPr>
          <p:cNvSpPr txBox="1"/>
          <p:nvPr/>
        </p:nvSpPr>
        <p:spPr>
          <a:xfrm>
            <a:off x="2914469" y="4347801"/>
            <a:ext cx="178262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latin typeface="Open Sans Light"/>
                <a:ea typeface="Open Sans Light"/>
                <a:cs typeface="Open Sans Light"/>
              </a:rPr>
              <a:t>85m jobs may be unfilled by 2030</a:t>
            </a:r>
            <a:r>
              <a:rPr lang="en-GB" sz="1200">
                <a:latin typeface="Open Sans Light"/>
                <a:ea typeface="Open Sans Light"/>
                <a:cs typeface="Open Sans Light"/>
              </a:rPr>
              <a:t> due to skills shortages, at a cost of $8.5tn </a:t>
            </a:r>
          </a:p>
          <a:p>
            <a:pPr algn="ctr"/>
            <a:endParaRPr lang="en-GB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Open Sans Light"/>
              </a:rPr>
              <a:t>70% of  execs  see talent shortages as the most important driver for skills-based capabilities</a:t>
            </a:r>
            <a:r>
              <a:rPr lang="en-GB" sz="1400">
                <a:latin typeface="Quire Sans Pro Light"/>
                <a:ea typeface="Open Sans Light"/>
                <a:cs typeface="Open Sans Light"/>
              </a:rPr>
              <a:t>.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CEF56-6843-0545-B050-CAB9E8784B3C}"/>
              </a:ext>
            </a:extLst>
          </p:cNvPr>
          <p:cNvSpPr txBox="1"/>
          <p:nvPr/>
        </p:nvSpPr>
        <p:spPr>
          <a:xfrm>
            <a:off x="5076574" y="4347801"/>
            <a:ext cx="20756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latin typeface="Open Sans Light"/>
                <a:ea typeface="Open Sans Light"/>
                <a:cs typeface="Calibri"/>
              </a:rPr>
              <a:t>New technologies change in-demand skills</a:t>
            </a:r>
            <a:r>
              <a:rPr lang="en-GB" sz="1200">
                <a:latin typeface="Open Sans Light"/>
                <a:ea typeface="Open Sans Light"/>
                <a:cs typeface="Calibri"/>
              </a:rPr>
              <a:t>.</a:t>
            </a:r>
            <a:br>
              <a:rPr lang="en-GB" sz="1200">
                <a:latin typeface="Open Sans Light"/>
                <a:ea typeface="Open Sans Light"/>
                <a:cs typeface="Calibri"/>
              </a:rPr>
            </a:br>
            <a:endParaRPr lang="en-US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Calibri"/>
              </a:rPr>
              <a:t>The half-life of technical skills is shortening. </a:t>
            </a:r>
            <a:endParaRPr lang="en-US" sz="1200"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Open Sans Light"/>
              <a:ea typeface="Open Sans Light"/>
              <a:cs typeface="Calibri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Calibri"/>
              </a:rPr>
              <a:t>Robot-proof human skills will persist and differentiate.</a:t>
            </a:r>
            <a:endParaRPr lang="en-GB" sz="1200">
              <a:latin typeface="Open Sans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A7741-6E1F-394E-863F-BDC027FF12C7}"/>
              </a:ext>
            </a:extLst>
          </p:cNvPr>
          <p:cNvSpPr txBox="1"/>
          <p:nvPr/>
        </p:nvSpPr>
        <p:spPr>
          <a:xfrm>
            <a:off x="7465775" y="4347801"/>
            <a:ext cx="178262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latin typeface="Open Sans Light"/>
                <a:ea typeface="Open Sans Light"/>
                <a:cs typeface="Calibri"/>
              </a:rPr>
              <a:t>Jobs can't keep up</a:t>
            </a:r>
            <a:endParaRPr lang="en-GB" sz="1200">
              <a:latin typeface="Open Sans Light"/>
              <a:ea typeface="Open Sans Light"/>
              <a:cs typeface="Calibri"/>
            </a:endParaRPr>
          </a:p>
          <a:p>
            <a:pPr algn="ctr"/>
            <a:endParaRPr lang="en-GB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Open Sans Light"/>
              </a:rPr>
              <a:t>Skill-sets for jobs changed 25% in 5 years.  </a:t>
            </a:r>
            <a:endParaRPr lang="en-US" sz="1200"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GB" sz="1200">
                <a:latin typeface="Open Sans Light"/>
                <a:ea typeface="Open Sans Light"/>
                <a:cs typeface="Open Sans Light"/>
              </a:rPr>
              <a:t>Estimated to change 50% in the next 5 years.</a:t>
            </a:r>
            <a:endParaRPr lang="en-US" sz="1200"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GB" sz="1400" b="1">
              <a:latin typeface="Quire Sans Pro Light"/>
              <a:ea typeface="Open Sans Light"/>
              <a:cs typeface="Open Sans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469396-95DD-404D-801A-41965FB1ED45}"/>
              </a:ext>
            </a:extLst>
          </p:cNvPr>
          <p:cNvSpPr txBox="1"/>
          <p:nvPr/>
        </p:nvSpPr>
        <p:spPr>
          <a:xfrm>
            <a:off x="9513225" y="4347801"/>
            <a:ext cx="202685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latin typeface="Open Sans Light"/>
                <a:ea typeface="Open Sans Light"/>
                <a:cs typeface="Open Sans Light"/>
              </a:rPr>
              <a:t>Fluid careers are the new normal </a:t>
            </a:r>
            <a:r>
              <a:rPr lang="en-GB" sz="1200">
                <a:latin typeface="Open Sans Light"/>
                <a:ea typeface="Open Sans Light"/>
                <a:cs typeface="Open Sans Light"/>
              </a:rPr>
              <a:t> + the gig-economy &amp; the "</a:t>
            </a:r>
            <a:r>
              <a:rPr lang="en-GB" sz="1200" i="1" err="1">
                <a:latin typeface="Open Sans Light"/>
                <a:ea typeface="Open Sans Light"/>
                <a:cs typeface="Open Sans Light"/>
              </a:rPr>
              <a:t>projectification</a:t>
            </a:r>
            <a:r>
              <a:rPr lang="en-GB" sz="1200">
                <a:latin typeface="Open Sans Light"/>
                <a:ea typeface="Open Sans Light"/>
                <a:cs typeface="Open Sans Light"/>
              </a:rPr>
              <a:t>" of work.</a:t>
            </a:r>
            <a:endParaRPr lang="en-US" sz="1200"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GB" sz="1200"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1200">
                <a:latin typeface="Open Sans Light"/>
                <a:ea typeface="Open Sans Light"/>
                <a:cs typeface="Calibri"/>
              </a:rPr>
              <a:t>A generational increase in career switching : median tenure for 25-34 year-olds is 3.2 years. </a:t>
            </a:r>
            <a:endParaRPr lang="en-GB" sz="1200">
              <a:latin typeface="Open Sans Light"/>
              <a:ea typeface="Open Sans Light"/>
              <a:cs typeface="Calibri"/>
            </a:endParaRPr>
          </a:p>
          <a:p>
            <a:pPr algn="ctr"/>
            <a:endParaRPr lang="en-US" sz="1200">
              <a:latin typeface="Open Sans Light"/>
              <a:ea typeface="Open Sans Light"/>
              <a:cs typeface="Calibri"/>
            </a:endParaRPr>
          </a:p>
          <a:p>
            <a:pPr algn="ctr"/>
            <a:r>
              <a:rPr lang="en-US" sz="1200">
                <a:latin typeface="Open Sans Light"/>
                <a:ea typeface="Open Sans Light"/>
                <a:cs typeface="Calibri"/>
              </a:rPr>
              <a:t>1 in 5 workers expect to change jobs this year.</a:t>
            </a:r>
            <a:endParaRPr lang="en-GB" sz="1200">
              <a:latin typeface="Open Sans Ligh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0CC920-2FFB-D612-6738-C3E6C7B00403}"/>
              </a:ext>
            </a:extLst>
          </p:cNvPr>
          <p:cNvSpPr/>
          <p:nvPr/>
        </p:nvSpPr>
        <p:spPr>
          <a:xfrm>
            <a:off x="627834" y="2053808"/>
            <a:ext cx="1886769" cy="1886769"/>
          </a:xfrm>
          <a:prstGeom prst="ellipse">
            <a:avLst/>
          </a:prstGeom>
          <a:noFill/>
          <a:ln w="889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F781DE-24F5-7801-F0A1-F7FAECA4130C}"/>
              </a:ext>
            </a:extLst>
          </p:cNvPr>
          <p:cNvSpPr/>
          <p:nvPr/>
        </p:nvSpPr>
        <p:spPr>
          <a:xfrm>
            <a:off x="2874680" y="2053808"/>
            <a:ext cx="1886769" cy="1886769"/>
          </a:xfrm>
          <a:prstGeom prst="ellipse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41E497-F9F2-E061-9B41-F46F4D1315F6}"/>
              </a:ext>
            </a:extLst>
          </p:cNvPr>
          <p:cNvSpPr/>
          <p:nvPr/>
        </p:nvSpPr>
        <p:spPr>
          <a:xfrm>
            <a:off x="5112424" y="2053808"/>
            <a:ext cx="1886769" cy="1886769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F901B5-887C-7698-40D3-D4A87D2F207A}"/>
              </a:ext>
            </a:extLst>
          </p:cNvPr>
          <p:cNvSpPr/>
          <p:nvPr/>
        </p:nvSpPr>
        <p:spPr>
          <a:xfrm>
            <a:off x="7368372" y="2053808"/>
            <a:ext cx="1886769" cy="1886769"/>
          </a:xfrm>
          <a:prstGeom prst="ellipse">
            <a:avLst/>
          </a:prstGeom>
          <a:noFill/>
          <a:ln w="88900">
            <a:solidFill>
              <a:srgbClr val="4E57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60E21F-2893-2B6E-C754-79C85D18A3AC}"/>
              </a:ext>
            </a:extLst>
          </p:cNvPr>
          <p:cNvSpPr/>
          <p:nvPr/>
        </p:nvSpPr>
        <p:spPr>
          <a:xfrm>
            <a:off x="9644527" y="2053808"/>
            <a:ext cx="1886769" cy="1886769"/>
          </a:xfrm>
          <a:prstGeom prst="ellipse">
            <a:avLst/>
          </a:prstGeom>
          <a:noFill/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745299-D403-9076-2D84-2CB2289E642C}"/>
              </a:ext>
            </a:extLst>
          </p:cNvPr>
          <p:cNvCxnSpPr/>
          <p:nvPr/>
        </p:nvCxnSpPr>
        <p:spPr>
          <a:xfrm>
            <a:off x="823333" y="431031"/>
            <a:ext cx="0" cy="1119188"/>
          </a:xfrm>
          <a:prstGeom prst="line">
            <a:avLst/>
          </a:prstGeom>
          <a:ln w="57150">
            <a:solidFill>
              <a:srgbClr val="11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062;p87">
            <a:extLst>
              <a:ext uri="{FF2B5EF4-FFF2-40B4-BE49-F238E27FC236}">
                <a16:creationId xmlns:a16="http://schemas.microsoft.com/office/drawing/2014/main" id="{09E76536-F541-5F3F-600F-E4782C35B19D}"/>
              </a:ext>
            </a:extLst>
          </p:cNvPr>
          <p:cNvSpPr txBox="1"/>
          <p:nvPr/>
        </p:nvSpPr>
        <p:spPr>
          <a:xfrm>
            <a:off x="2942347" y="2497514"/>
            <a:ext cx="1644128" cy="8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2000">
                <a:latin typeface="Open Sans Light"/>
                <a:ea typeface="Open Sans"/>
                <a:cs typeface="Open Sans"/>
              </a:rPr>
              <a:t>the</a:t>
            </a:r>
            <a:br>
              <a:rPr lang="en-ZA" sz="2000">
                <a:latin typeface="Open Sans Light"/>
                <a:ea typeface="Open Sans"/>
                <a:cs typeface="Open Sans"/>
              </a:rPr>
            </a:br>
            <a:r>
              <a:rPr lang="en-ZA" sz="2000">
                <a:latin typeface="Open Sans Light"/>
                <a:ea typeface="Open Sans"/>
                <a:cs typeface="Open Sans"/>
              </a:rPr>
              <a:t> skills gap</a:t>
            </a:r>
          </a:p>
        </p:txBody>
      </p:sp>
      <p:sp>
        <p:nvSpPr>
          <p:cNvPr id="9" name="Google Shape;1062;p87">
            <a:extLst>
              <a:ext uri="{FF2B5EF4-FFF2-40B4-BE49-F238E27FC236}">
                <a16:creationId xmlns:a16="http://schemas.microsoft.com/office/drawing/2014/main" id="{C2AC0D47-2C2E-35E3-5356-0A1D9091D0C0}"/>
              </a:ext>
            </a:extLst>
          </p:cNvPr>
          <p:cNvSpPr txBox="1"/>
          <p:nvPr/>
        </p:nvSpPr>
        <p:spPr>
          <a:xfrm>
            <a:off x="7494808" y="2634282"/>
            <a:ext cx="1644128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800">
                <a:latin typeface="Open Sans Light"/>
                <a:ea typeface="Open Sans"/>
                <a:cs typeface="Open Sans"/>
              </a:rPr>
              <a:t>from roles to skills</a:t>
            </a:r>
          </a:p>
        </p:txBody>
      </p:sp>
      <p:sp>
        <p:nvSpPr>
          <p:cNvPr id="10" name="Google Shape;1062;p87">
            <a:extLst>
              <a:ext uri="{FF2B5EF4-FFF2-40B4-BE49-F238E27FC236}">
                <a16:creationId xmlns:a16="http://schemas.microsoft.com/office/drawing/2014/main" id="{A840DD37-6880-78C9-BDF1-F46CA788890D}"/>
              </a:ext>
            </a:extLst>
          </p:cNvPr>
          <p:cNvSpPr txBox="1"/>
          <p:nvPr/>
        </p:nvSpPr>
        <p:spPr>
          <a:xfrm>
            <a:off x="9800347" y="2712435"/>
            <a:ext cx="1644128" cy="46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3" tIns="91423" rIns="91423" bIns="91423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1800">
                <a:latin typeface="Open Sans Light"/>
                <a:ea typeface="Open Sans"/>
                <a:cs typeface="Open Sans"/>
              </a:rPr>
              <a:t>Agile careers</a:t>
            </a:r>
          </a:p>
        </p:txBody>
      </p:sp>
      <p:sp>
        <p:nvSpPr>
          <p:cNvPr id="11" name="Google Shape;1062;p87">
            <a:extLst>
              <a:ext uri="{FF2B5EF4-FFF2-40B4-BE49-F238E27FC236}">
                <a16:creationId xmlns:a16="http://schemas.microsoft.com/office/drawing/2014/main" id="{F0E7D9D6-F863-ABE9-8BAA-B6562469E18C}"/>
              </a:ext>
            </a:extLst>
          </p:cNvPr>
          <p:cNvSpPr txBox="1"/>
          <p:nvPr/>
        </p:nvSpPr>
        <p:spPr>
          <a:xfrm>
            <a:off x="5199038" y="2497514"/>
            <a:ext cx="1644128" cy="8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91424" tIns="91424" rIns="91424" bIns="91424" anchor="t">
            <a:spAutoFit/>
          </a:bodyPr>
          <a:lstStyle>
            <a:lvl1pPr algn="ctr">
              <a:spcBef>
                <a:spcPts val="1000"/>
              </a:spcBef>
              <a:defRPr sz="1400" b="1"/>
            </a:lvl1pPr>
          </a:lstStyle>
          <a:p>
            <a:r>
              <a:rPr lang="en-ZA" sz="2000">
                <a:latin typeface="Open Sans Light"/>
                <a:ea typeface="Open Sans"/>
                <a:cs typeface="Open Sans"/>
              </a:rPr>
              <a:t>the</a:t>
            </a:r>
            <a:br>
              <a:rPr lang="en-ZA" sz="2000">
                <a:latin typeface="Open Sans Light"/>
                <a:ea typeface="Open Sans"/>
                <a:cs typeface="Open Sans"/>
              </a:rPr>
            </a:br>
            <a:r>
              <a:rPr lang="en-ZA" sz="2000">
                <a:latin typeface="Open Sans Light"/>
                <a:ea typeface="Open Sans"/>
                <a:cs typeface="Open Sans"/>
              </a:rPr>
              <a:t> skills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8076-3B7D-9A30-0E3F-618EA02392ED}"/>
              </a:ext>
            </a:extLst>
          </p:cNvPr>
          <p:cNvSpPr txBox="1"/>
          <p:nvPr/>
        </p:nvSpPr>
        <p:spPr>
          <a:xfrm>
            <a:off x="-1072144" y="6545385"/>
            <a:ext cx="789158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ea typeface="Open Sans Light"/>
                <a:cs typeface="Calibri"/>
              </a:rPr>
              <a:t>Sources:  OECD, McKinsey Global Institute, Deloitte, PwC Global Workforce Survey, </a:t>
            </a:r>
            <a:r>
              <a:rPr lang="en-GB" sz="10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ea typeface="Open Sans Light"/>
                <a:cs typeface="Calibri"/>
              </a:rPr>
              <a:t>AlphaBeta/Google </a:t>
            </a:r>
            <a:r>
              <a:rPr lang="en-GB" sz="10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/>
                <a:ea typeface="Open Sans Light"/>
                <a:cs typeface="Calibri"/>
              </a:rPr>
              <a:t>FutureSkills</a:t>
            </a:r>
            <a:endParaRPr lang="en-GB" sz="1000">
              <a:solidFill>
                <a:schemeClr val="tx1">
                  <a:lumMod val="75000"/>
                  <a:lumOff val="25000"/>
                </a:schemeClr>
              </a:solidFill>
              <a:latin typeface="Open Sans Light"/>
              <a:ea typeface="Open Sans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88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059E-9139-5C0A-BCC3-4832D3E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Traditional Education On the Decline </a:t>
            </a:r>
            <a:r>
              <a:rPr lang="en-US" sz="1000" i="1"/>
              <a:t>(Hechinger Report; Inside Higher Ed)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C8C8-02B5-1E3C-45E4-43D0E13763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778717"/>
            <a:ext cx="9972675" cy="298896"/>
          </a:xfrm>
        </p:spPr>
        <p:txBody>
          <a:bodyPr/>
          <a:lstStyle/>
          <a:p>
            <a:r>
              <a:rPr lang="en-US" i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Higher education must change to focus in on the new learners and adapt to their unique situations… </a:t>
            </a:r>
            <a:endParaRPr lang="en-US" sz="1400" i="1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FBCF-91C9-ADAE-5950-A364CC4BC5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Graphic 4" descr="Group of people with solid fill">
            <a:extLst>
              <a:ext uri="{FF2B5EF4-FFF2-40B4-BE49-F238E27FC236}">
                <a16:creationId xmlns:a16="http://schemas.microsoft.com/office/drawing/2014/main" id="{0BEC5B9D-D2EF-2DA6-A833-49F00AB6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2349" y="3323955"/>
            <a:ext cx="1543499" cy="1543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B0B463C-5AEE-B3B7-F88A-6ADDB2852403}"/>
              </a:ext>
            </a:extLst>
          </p:cNvPr>
          <p:cNvSpPr/>
          <p:nvPr/>
        </p:nvSpPr>
        <p:spPr>
          <a:xfrm>
            <a:off x="4860606" y="2842213"/>
            <a:ext cx="2506985" cy="250698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Decline free icon">
            <a:extLst>
              <a:ext uri="{FF2B5EF4-FFF2-40B4-BE49-F238E27FC236}">
                <a16:creationId xmlns:a16="http://schemas.microsoft.com/office/drawing/2014/main" id="{C09E7A0A-EE51-CA2D-9246-E730C798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4727434" y="2791813"/>
            <a:ext cx="2755894" cy="27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D0D61F-9E51-80D1-4AED-FD76123D7531}"/>
              </a:ext>
            </a:extLst>
          </p:cNvPr>
          <p:cNvCxnSpPr/>
          <p:nvPr/>
        </p:nvCxnSpPr>
        <p:spPr>
          <a:xfrm flipV="1">
            <a:off x="7156754" y="2832382"/>
            <a:ext cx="1993392" cy="4817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7C3E42-6B56-9453-E912-616D2AB50BB7}"/>
              </a:ext>
            </a:extLst>
          </p:cNvPr>
          <p:cNvCxnSpPr>
            <a:cxnSpLocks/>
          </p:cNvCxnSpPr>
          <p:nvPr/>
        </p:nvCxnSpPr>
        <p:spPr>
          <a:xfrm>
            <a:off x="7367591" y="4134264"/>
            <a:ext cx="1782555" cy="35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B859DB-5A50-F972-C9B9-8156DB08EE21}"/>
              </a:ext>
            </a:extLst>
          </p:cNvPr>
          <p:cNvCxnSpPr>
            <a:cxnSpLocks/>
          </p:cNvCxnSpPr>
          <p:nvPr/>
        </p:nvCxnSpPr>
        <p:spPr>
          <a:xfrm>
            <a:off x="7044959" y="4939253"/>
            <a:ext cx="1949689" cy="6108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9016D2-0341-9F60-B8D9-952C7DD4719E}"/>
              </a:ext>
            </a:extLst>
          </p:cNvPr>
          <p:cNvCxnSpPr>
            <a:cxnSpLocks/>
          </p:cNvCxnSpPr>
          <p:nvPr/>
        </p:nvCxnSpPr>
        <p:spPr>
          <a:xfrm>
            <a:off x="2937601" y="2830368"/>
            <a:ext cx="2203167" cy="493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850FE5-DA9D-C7A5-3126-A6A54953F7A9}"/>
              </a:ext>
            </a:extLst>
          </p:cNvPr>
          <p:cNvCxnSpPr>
            <a:cxnSpLocks/>
          </p:cNvCxnSpPr>
          <p:nvPr/>
        </p:nvCxnSpPr>
        <p:spPr>
          <a:xfrm flipV="1">
            <a:off x="2937601" y="4129738"/>
            <a:ext cx="1923005" cy="222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B3D554-72F8-779E-2914-AD4F3A917D39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547537" y="4939550"/>
            <a:ext cx="1734990" cy="5449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rminator 25">
            <a:extLst>
              <a:ext uri="{FF2B5EF4-FFF2-40B4-BE49-F238E27FC236}">
                <a16:creationId xmlns:a16="http://schemas.microsoft.com/office/drawing/2014/main" id="{A6F587DA-D096-CBB9-1118-EB83383A71CF}"/>
              </a:ext>
            </a:extLst>
          </p:cNvPr>
          <p:cNvSpPr/>
          <p:nvPr/>
        </p:nvSpPr>
        <p:spPr>
          <a:xfrm>
            <a:off x="375872" y="2277587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</a:rPr>
              <a:t>Enrollment for UG and graduate students </a:t>
            </a:r>
            <a:r>
              <a:rPr lang="en-US" sz="1400" b="1">
                <a:solidFill>
                  <a:schemeClr val="accent5"/>
                </a:solidFill>
                <a:latin typeface="+mj-lt"/>
              </a:rPr>
              <a:t>decreased by 4.1%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in 2022 compared to 2021.</a:t>
            </a:r>
          </a:p>
        </p:txBody>
      </p:sp>
      <p:sp>
        <p:nvSpPr>
          <p:cNvPr id="15" name="Terminator 26">
            <a:extLst>
              <a:ext uri="{FF2B5EF4-FFF2-40B4-BE49-F238E27FC236}">
                <a16:creationId xmlns:a16="http://schemas.microsoft.com/office/drawing/2014/main" id="{3839FEEE-D9E5-D266-6F85-59849DA198AB}"/>
              </a:ext>
            </a:extLst>
          </p:cNvPr>
          <p:cNvSpPr/>
          <p:nvPr/>
        </p:nvSpPr>
        <p:spPr>
          <a:xfrm>
            <a:off x="375872" y="3558694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  <a:latin typeface="+mj-lt"/>
              </a:rPr>
              <a:t>Just 6 in 10 Americans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recently surveyed stated that college is worth the time and money.</a:t>
            </a:r>
          </a:p>
        </p:txBody>
      </p:sp>
      <p:sp>
        <p:nvSpPr>
          <p:cNvPr id="16" name="Terminator 27">
            <a:extLst>
              <a:ext uri="{FF2B5EF4-FFF2-40B4-BE49-F238E27FC236}">
                <a16:creationId xmlns:a16="http://schemas.microsoft.com/office/drawing/2014/main" id="{5DA9BFA4-949A-B18E-4FF3-4A2EE3A8B575}"/>
              </a:ext>
            </a:extLst>
          </p:cNvPr>
          <p:cNvSpPr/>
          <p:nvPr/>
        </p:nvSpPr>
        <p:spPr>
          <a:xfrm>
            <a:off x="384186" y="4952850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</a:rPr>
              <a:t>The number of high school graduates enrolling in college </a:t>
            </a:r>
            <a:r>
              <a:rPr lang="en-US" sz="1400" b="1">
                <a:solidFill>
                  <a:schemeClr val="accent5"/>
                </a:solidFill>
                <a:latin typeface="+mj-lt"/>
              </a:rPr>
              <a:t>has decreased 7%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(from 70% to 63%) nationwide. </a:t>
            </a:r>
          </a:p>
        </p:txBody>
      </p:sp>
      <p:sp>
        <p:nvSpPr>
          <p:cNvPr id="17" name="Terminator 29">
            <a:extLst>
              <a:ext uri="{FF2B5EF4-FFF2-40B4-BE49-F238E27FC236}">
                <a16:creationId xmlns:a16="http://schemas.microsoft.com/office/drawing/2014/main" id="{9AFFEB20-A6A6-D470-C232-FDC00736E95B}"/>
              </a:ext>
            </a:extLst>
          </p:cNvPr>
          <p:cNvSpPr/>
          <p:nvPr/>
        </p:nvSpPr>
        <p:spPr>
          <a:xfrm>
            <a:off x="8281420" y="2296465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5"/>
                </a:solidFill>
                <a:latin typeface="+mj-lt"/>
              </a:rPr>
              <a:t>More than 4 in 10 bachelor’s degree holders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under 45 did not agree that the benefits of education exceeded the costs.</a:t>
            </a:r>
          </a:p>
        </p:txBody>
      </p:sp>
      <p:sp>
        <p:nvSpPr>
          <p:cNvPr id="18" name="Terminator 30">
            <a:extLst>
              <a:ext uri="{FF2B5EF4-FFF2-40B4-BE49-F238E27FC236}">
                <a16:creationId xmlns:a16="http://schemas.microsoft.com/office/drawing/2014/main" id="{04C32B8D-DD71-FA79-A8D6-4C283C8E1DD7}"/>
              </a:ext>
            </a:extLst>
          </p:cNvPr>
          <p:cNvSpPr/>
          <p:nvPr/>
        </p:nvSpPr>
        <p:spPr>
          <a:xfrm>
            <a:off x="8281420" y="3577572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</a:rPr>
              <a:t>The proportion of 14- to 18-year-olds who think postsecondary education is necessary </a:t>
            </a:r>
            <a:r>
              <a:rPr lang="en-US" sz="1400" b="1">
                <a:solidFill>
                  <a:schemeClr val="accent5"/>
                </a:solidFill>
                <a:latin typeface="+mj-lt"/>
              </a:rPr>
              <a:t>dropped 15%.</a:t>
            </a:r>
            <a:endParaRPr lang="en-US" sz="14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9" name="Terminator 31">
            <a:extLst>
              <a:ext uri="{FF2B5EF4-FFF2-40B4-BE49-F238E27FC236}">
                <a16:creationId xmlns:a16="http://schemas.microsoft.com/office/drawing/2014/main" id="{2B79128B-E799-C3B7-0683-1B1445946C30}"/>
              </a:ext>
            </a:extLst>
          </p:cNvPr>
          <p:cNvSpPr/>
          <p:nvPr/>
        </p:nvSpPr>
        <p:spPr>
          <a:xfrm>
            <a:off x="8289734" y="4971728"/>
            <a:ext cx="3163351" cy="1063259"/>
          </a:xfrm>
          <a:prstGeom prst="flowChartTermina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+mj-lt"/>
              </a:rPr>
              <a:t>The inflation-adjusted average cost of a 4-year college education </a:t>
            </a:r>
            <a:r>
              <a:rPr lang="en-US" sz="1400" b="1">
                <a:solidFill>
                  <a:schemeClr val="accent5"/>
                </a:solidFill>
                <a:latin typeface="+mj-lt"/>
              </a:rPr>
              <a:t>has doubled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since 1974 and </a:t>
            </a:r>
            <a:r>
              <a:rPr lang="en-US" sz="1400" b="1">
                <a:solidFill>
                  <a:schemeClr val="accent5"/>
                </a:solidFill>
                <a:latin typeface="+mj-lt"/>
              </a:rPr>
              <a:t>is up 66% </a:t>
            </a:r>
            <a:r>
              <a:rPr lang="en-US" sz="1400">
                <a:solidFill>
                  <a:schemeClr val="tx1"/>
                </a:solidFill>
                <a:latin typeface="+mj-lt"/>
              </a:rPr>
              <a:t>for a 2-year.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DFE585-DF1D-1281-4807-8039EAE4E2AB}"/>
              </a:ext>
            </a:extLst>
          </p:cNvPr>
          <p:cNvSpPr txBox="1"/>
          <p:nvPr/>
        </p:nvSpPr>
        <p:spPr>
          <a:xfrm>
            <a:off x="4823894" y="2377850"/>
            <a:ext cx="258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accent5"/>
                </a:solidFill>
              </a:rPr>
              <a:t>Traditional Education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68441A-A59E-76FC-3E81-16866FBF11A3}"/>
              </a:ext>
            </a:extLst>
          </p:cNvPr>
          <p:cNvSpPr txBox="1"/>
          <p:nvPr/>
        </p:nvSpPr>
        <p:spPr>
          <a:xfrm>
            <a:off x="91441" y="6423531"/>
            <a:ext cx="5894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0">
                <a:latin typeface="+mj-lt"/>
                <a:ea typeface="Arial"/>
                <a:cs typeface="Calibri"/>
                <a:sym typeface="Calibri"/>
              </a:rPr>
              <a:t>Source: </a:t>
            </a:r>
            <a:r>
              <a:rPr lang="en-US" sz="900">
                <a:latin typeface="+mj-lt"/>
                <a:ea typeface="Arial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https://hechingerreport.org/how-higher-education-lost-its-shine/</a:t>
            </a:r>
            <a:endParaRPr lang="en-US" sz="900">
              <a:latin typeface="+mj-lt"/>
              <a:ea typeface="Arial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en-US" sz="900" u="sng">
                <a:latin typeface="+mj-lt"/>
                <a:ea typeface="Arial"/>
                <a:cs typeface="Arial"/>
                <a:sym typeface="Arial"/>
              </a:rPr>
              <a:t>https://www.insidehighered.com/views/2022/08/16/higher-ed-must-change-or-die-opinion#.YvuaxFJCI2Y.linkedin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DA2717F-1AF4-8D40-5552-9743E325A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554" y="100974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1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E83C-5FE4-8021-8AAB-BF18C3AB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 b="1">
                <a:latin typeface="Open Sans Light"/>
                <a:ea typeface="Open Sans Light"/>
                <a:cs typeface="Open Sans Light"/>
              </a:rPr>
              <a:t>Human capital responses</a:t>
            </a:r>
            <a:br>
              <a:rPr lang="en-GB" b="1">
                <a:ea typeface="Open Sans Light"/>
                <a:cs typeface="Open Sans Light"/>
              </a:rPr>
            </a:br>
            <a:r>
              <a:rPr lang="en-GB" b="1">
                <a:latin typeface="Open Sans Light"/>
                <a:ea typeface="Open Sans Light"/>
                <a:cs typeface="Open Sans Light"/>
              </a:rPr>
              <a:t> </a:t>
            </a:r>
            <a:r>
              <a:rPr lang="en-GB" sz="2200">
                <a:latin typeface="Open Sans Light"/>
                <a:ea typeface="Open Sans Light"/>
                <a:cs typeface="Open Sans Light"/>
              </a:rPr>
              <a:t>Companies are gearing up for </a:t>
            </a:r>
            <a:r>
              <a:rPr lang="en-GB" sz="2200" i="1">
                <a:latin typeface="Open Sans Light"/>
                <a:ea typeface="Open Sans Light"/>
                <a:cs typeface="Open Sans Light"/>
              </a:rPr>
              <a:t>skills </a:t>
            </a:r>
            <a:r>
              <a:rPr lang="en-GB" sz="2200">
                <a:latin typeface="Open Sans Light"/>
                <a:ea typeface="Open Sans Light"/>
                <a:cs typeface="Open Sans Light"/>
              </a:rPr>
              <a:t>and </a:t>
            </a:r>
            <a:r>
              <a:rPr lang="en-GB" sz="2200" i="1">
                <a:latin typeface="Open Sans Light"/>
                <a:ea typeface="Open Sans Light"/>
                <a:cs typeface="Open Sans Light"/>
              </a:rPr>
              <a:t>humanizing </a:t>
            </a:r>
            <a:r>
              <a:rPr lang="en-GB" sz="2200">
                <a:latin typeface="Open Sans Light"/>
                <a:ea typeface="Open Sans Light"/>
                <a:cs typeface="Open Sans Light"/>
              </a:rPr>
              <a:t>human capital</a:t>
            </a:r>
            <a:endParaRPr lang="en-US" sz="2200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A12C-8E9B-8E75-2F2D-2B0EA967CC9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r>
              <a:rPr lang="en-GB" sz="1400" b="1" u="sng">
                <a:latin typeface="Open Sans Light"/>
                <a:ea typeface="Open Sans Light"/>
                <a:cs typeface="Open Sans Light"/>
              </a:rPr>
              <a:t>ACTIONS MOST ORGANIZATIONS ARE TAKING</a:t>
            </a:r>
            <a:endParaRPr lang="en-US" sz="1400">
              <a:latin typeface="Open Sans Light"/>
              <a:ea typeface="Open Sans Light"/>
              <a:cs typeface="Open Sans Light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Investing in people analytics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- Leveraging joined-up skills data across HR systems to know more about workers and work</a:t>
            </a: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Learning engagement aligned to skills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– LXPs and other means to drive more learning hours with something for everyone</a:t>
            </a:r>
            <a:endParaRPr lang="en-GB" sz="1400"/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Deprioritizing degrees in </a:t>
            </a:r>
            <a:r>
              <a:rPr lang="en-GB" sz="1400" b="1" err="1">
                <a:latin typeface="Open Sans Light"/>
                <a:ea typeface="Open Sans Light"/>
                <a:cs typeface="Open Sans Light"/>
              </a:rPr>
              <a:t>favor</a:t>
            </a:r>
            <a:r>
              <a:rPr lang="en-GB" sz="1400" b="1">
                <a:latin typeface="Open Sans Light"/>
                <a:ea typeface="Open Sans Light"/>
                <a:cs typeface="Open Sans Light"/>
              </a:rPr>
              <a:t> of skills 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– for broader </a:t>
            </a:r>
            <a:r>
              <a:rPr lang="en-GB" sz="1400" err="1">
                <a:latin typeface="Open Sans Light"/>
                <a:ea typeface="Open Sans Light"/>
                <a:cs typeface="Open Sans Light"/>
              </a:rPr>
              <a:t>labor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pools &amp; expectations of 40%+ contingent workers</a:t>
            </a: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Employee experience and the "consumerization of L&amp;D"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– Workers increasingly valued stakeholders to organizational success. </a:t>
            </a:r>
            <a:r>
              <a:rPr lang="en-GB" sz="1400" i="1">
                <a:latin typeface="Open Sans Light"/>
                <a:ea typeface="Open Sans Light"/>
                <a:cs typeface="Open Sans Light"/>
              </a:rPr>
              <a:t>What matters to workers will matter more.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 b="1" u="sng">
                <a:latin typeface="Open Sans Light"/>
                <a:ea typeface="Open Sans Light"/>
                <a:cs typeface="Open Sans Light"/>
              </a:rPr>
              <a:t>TRENDING ACTIONS (SOME ORGANIZATIONS, HIGH GROWTH)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Building a skills-based organization (SBO)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– Skills as the “operating system” for recruitment, talent management, mobility</a:t>
            </a: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Focus on upskilling and reskilling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to close gaps and secure talent:  Amazon $1.2bn by 2025, Walmart $1b in 5 yrs...</a:t>
            </a:r>
            <a:endParaRPr lang="en-GB" sz="1400"/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Applied skill-building 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with learning in the flow of work and growing business leadership in L&amp;D</a:t>
            </a:r>
            <a:endParaRPr lang="en-GB" sz="1400"/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Promoting and leveraging career pathways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, matching employees to education for non-linear and adaptive careers</a:t>
            </a:r>
            <a:endParaRPr lang="en-GB" sz="1400"/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Measuring &amp; recognizing skills with credentials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 to drive learning and showcase talent investment</a:t>
            </a:r>
          </a:p>
          <a:p>
            <a:pPr marL="342900" indent="-342900">
              <a:buAutoNum type="arabicPeriod"/>
            </a:pPr>
            <a:r>
              <a:rPr lang="en-GB" sz="1400" b="1">
                <a:latin typeface="Open Sans Light"/>
                <a:ea typeface="Open Sans Light"/>
                <a:cs typeface="Open Sans Light"/>
              </a:rPr>
              <a:t>Reverse recruiting</a:t>
            </a:r>
            <a:r>
              <a:rPr lang="en-GB" sz="1400">
                <a:latin typeface="Open Sans Light"/>
                <a:ea typeface="Open Sans Light"/>
                <a:cs typeface="Open Sans Light"/>
              </a:rPr>
              <a:t> – Proactively cultivating talent pipelines for “just in time” future access to valuable skills</a:t>
            </a:r>
            <a:endParaRPr lang="en-GB" sz="1400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6249-61DD-3B9F-21EE-8ABC462CE3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1F42F8-CF78-6BBC-2219-A28574BC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629" y="213505"/>
            <a:ext cx="4247908" cy="102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48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4CFE-2F15-C97D-9121-4654683EC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 fontScale="90000"/>
          </a:bodyPr>
          <a:lstStyle/>
          <a:p>
            <a:r>
              <a:rPr lang="en-GB" sz="2700" b="1">
                <a:latin typeface="Open Sans Light"/>
                <a:ea typeface="Open Sans Light"/>
                <a:cs typeface="Open Sans Light"/>
              </a:rPr>
              <a:t>Rise of the Skill-based Organization</a:t>
            </a:r>
            <a:r>
              <a:rPr lang="en-GB">
                <a:latin typeface="Open Sans Light"/>
                <a:ea typeface="Open Sans Light"/>
                <a:cs typeface="Open Sans Light"/>
              </a:rPr>
              <a:t> </a:t>
            </a:r>
            <a:br>
              <a:rPr lang="en-GB">
                <a:ea typeface="Open Sans Light"/>
                <a:cs typeface="Open Sans Light"/>
              </a:rPr>
            </a:br>
            <a:r>
              <a:rPr lang="en-GB">
                <a:latin typeface="Open Sans Light"/>
                <a:ea typeface="Open Sans Light"/>
                <a:cs typeface="Open Sans Light"/>
              </a:rPr>
              <a:t>Moving the needle – Taking a skills-based approach</a:t>
            </a:r>
            <a:endParaRPr lang="en-US">
              <a:latin typeface="Open Sans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A9E9-53D3-2E31-645C-999B72C6734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9963030" cy="250403"/>
          </a:xfrm>
        </p:spPr>
        <p:txBody>
          <a:bodyPr lIns="91440" tIns="45720" rIns="91440" bIns="45720" anchor="t"/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Skills-based organizations are:</a:t>
            </a:r>
            <a:endParaRPr lang="en-US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4841-E1FB-D7D5-617B-B87329402E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6FB5CDF-548F-A661-BA23-5DFB3C02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16" y="2608267"/>
            <a:ext cx="10999807" cy="3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64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D8BF-6419-3B31-E156-D5CE4B5B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91" y="1717462"/>
            <a:ext cx="4381228" cy="4655171"/>
          </a:xfrm>
        </p:spPr>
        <p:txBody>
          <a:bodyPr lIns="274320" tIns="182880" rIns="274320" bIns="45720" anchor="t" anchorCtr="0">
            <a:normAutofit/>
          </a:bodyPr>
          <a:lstStyle/>
          <a:p>
            <a:r>
              <a:rPr lang="en-GB" sz="4400">
                <a:latin typeface="Open Sans Light"/>
                <a:ea typeface="Open Sans Light"/>
                <a:cs typeface="Open Sans Light"/>
              </a:rPr>
              <a:t>Credentials are unlocking new opportunities</a:t>
            </a:r>
            <a:endParaRPr lang="en-US" sz="4400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25A5B-3CA6-70E6-96F7-5143FA4A05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0E7A-0840-DD44-21D5-41D78F95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ea typeface="Open Sans Light"/>
                <a:cs typeface="Open Sans Light"/>
              </a:rPr>
              <a:t>Where can I take my credentials?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57299-0FBA-F38F-8B00-62EDB42681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81987D-CC23-466B-465C-29A7A0D2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59" y="1620114"/>
            <a:ext cx="8019326" cy="48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22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0EF8-3415-64C5-6C4E-FC400468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ea typeface="Open Sans Light"/>
                <a:cs typeface="Open Sans Light"/>
              </a:rPr>
              <a:t>Where can my credentials take me?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C123B-3990-601B-08A3-B5655E360D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9963030" cy="829137"/>
          </a:xfrm>
        </p:spPr>
        <p:txBody>
          <a:bodyPr lIns="91440" tIns="45720" rIns="91440" bIns="45720" anchor="t"/>
          <a:lstStyle/>
          <a:p>
            <a:r>
              <a:rPr lang="en-GB" sz="2800" i="1">
                <a:latin typeface="Open Sans Light"/>
                <a:ea typeface="Open Sans Light"/>
                <a:cs typeface="Open Sans Light"/>
              </a:rPr>
              <a:t>Jobs, employment and careers</a:t>
            </a:r>
            <a:endParaRPr lang="en-US" sz="2800"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070A3-6FCC-9584-E1FF-6FDC3F3296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A7C856-E922-7736-4E1B-7F53469DCA3C}"/>
              </a:ext>
            </a:extLst>
          </p:cNvPr>
          <p:cNvSpPr txBox="1">
            <a:spLocks/>
          </p:cNvSpPr>
          <p:nvPr/>
        </p:nvSpPr>
        <p:spPr>
          <a:xfrm>
            <a:off x="1114281" y="4226188"/>
            <a:ext cx="9963030" cy="82913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Tx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i="1">
                <a:latin typeface="Open Sans Light"/>
                <a:ea typeface="Open Sans Light"/>
                <a:cs typeface="Open Sans Light"/>
              </a:rPr>
              <a:t>Finish my college degree / other educational goals</a:t>
            </a:r>
            <a:endParaRPr lang="en-US"/>
          </a:p>
          <a:p>
            <a:endParaRPr lang="en-GB" sz="2800" i="1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0CA151E-81B4-7185-1907-4C2F2DAD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29" y="1716738"/>
            <a:ext cx="4749478" cy="221882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C461B88-941E-DF72-C5CB-2C9269E7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5060961"/>
            <a:ext cx="3862086" cy="13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40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E9E3E9B5-4246-9462-E0F3-65262AB6769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93" r="2393"/>
          <a:stretch/>
        </p:blipFill>
        <p:spPr>
          <a:xfrm>
            <a:off x="2548078" y="-617316"/>
            <a:ext cx="12894478" cy="85942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57A5AD-FCFF-12E4-3186-A1D28A11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13" y="555625"/>
            <a:ext cx="6073219" cy="4250641"/>
          </a:xfrm>
        </p:spPr>
        <p:txBody>
          <a:bodyPr lIns="273600" tIns="180000" rIns="91440" bIns="45720" anchor="t" anchorCtr="0">
            <a:normAutofit/>
          </a:bodyPr>
          <a:lstStyle/>
          <a:p>
            <a:r>
              <a:rPr lang="en-GB" sz="7200">
                <a:latin typeface="Open Sans Light"/>
                <a:ea typeface="Open Sans Light"/>
                <a:cs typeface="Open Sans Light"/>
              </a:rPr>
              <a:t>Problems to overcome</a:t>
            </a:r>
            <a:endParaRPr lang="en-GB" sz="7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E45EE-5E21-D842-6775-A5B440E01BD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273600" tIns="91440" rIns="91440" bIns="45720" anchor="t"/>
          <a:lstStyle/>
          <a:p>
            <a:r>
              <a:rPr lang="en-GB"/>
              <a:t>  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4300D-6B61-5323-29E9-CCD24B9C92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F595438-EECC-A345-B33C-CAAAFDC6CD59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42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C5CF-BFA3-E46F-3627-DE9C7D83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Obstacles for alternative credentials</a:t>
            </a:r>
            <a:endParaRPr lang="en-US">
              <a:latin typeface="Open Sans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91F07-A6F8-3DB7-F94B-24D8B3181C6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lIns="91440" tIns="45720" rIns="91440" bIns="45720" anchor="t"/>
          <a:lstStyle/>
          <a:p>
            <a:r>
              <a:rPr lang="en-GB" sz="2800">
                <a:latin typeface="Open Sans Light"/>
                <a:ea typeface="Open Sans Light"/>
                <a:cs typeface="Open Sans Light"/>
              </a:rPr>
              <a:t>Consistency &amp; Completeness of data (full standard support, all metadata elements)</a:t>
            </a:r>
            <a:endParaRPr lang="en-US" sz="2800">
              <a:latin typeface="Open Sans Light"/>
              <a:ea typeface="Open Sans Light"/>
              <a:cs typeface="Open Sans Light"/>
            </a:endParaRPr>
          </a:p>
          <a:p>
            <a:pPr marL="285750" indent="-285750">
              <a:buFont typeface="Arial"/>
              <a:buChar char="•"/>
            </a:pPr>
            <a:r>
              <a:rPr lang="en-GB" sz="2800">
                <a:latin typeface="Open Sans Light"/>
                <a:ea typeface="Open Sans Light"/>
                <a:cs typeface="Open Sans Light"/>
              </a:rPr>
              <a:t>Terminology &amp; Definitions – Especially </a:t>
            </a:r>
            <a:r>
              <a:rPr lang="en-GB" sz="2800" i="1">
                <a:latin typeface="Open Sans Light"/>
                <a:ea typeface="Open Sans Light"/>
                <a:cs typeface="Open Sans Light"/>
              </a:rPr>
              <a:t>Soft Skills</a:t>
            </a:r>
            <a:endParaRPr lang="en-GB" sz="2800"/>
          </a:p>
          <a:p>
            <a:pPr marL="285750" indent="-285750">
              <a:buFont typeface="Arial"/>
              <a:buChar char="•"/>
            </a:pPr>
            <a:r>
              <a:rPr lang="en-GB" sz="2800">
                <a:latin typeface="Open Sans Light"/>
                <a:ea typeface="Open Sans Light"/>
                <a:cs typeface="Open Sans Light"/>
              </a:rPr>
              <a:t>Full Standards Adoption</a:t>
            </a:r>
            <a:endParaRPr lang="en-GB" sz="2800"/>
          </a:p>
          <a:p>
            <a:r>
              <a:rPr lang="en-GB" sz="2800">
                <a:latin typeface="Open Sans Light"/>
                <a:ea typeface="Open Sans Light"/>
                <a:cs typeface="Open Sans Light"/>
              </a:rPr>
              <a:t>Value, quality and impact</a:t>
            </a:r>
          </a:p>
          <a:p>
            <a:r>
              <a:rPr lang="en-GB" sz="2800">
                <a:latin typeface="Open Sans Light"/>
                <a:ea typeface="Open Sans Light"/>
                <a:cs typeface="Open Sans Light"/>
              </a:rPr>
              <a:t>Lack of common understanding about alt credentials</a:t>
            </a:r>
          </a:p>
          <a:p>
            <a:r>
              <a:rPr lang="en-GB" sz="2800">
                <a:latin typeface="Open Sans Light"/>
                <a:ea typeface="Open Sans Light"/>
                <a:cs typeface="Open Sans Light"/>
              </a:rPr>
              <a:t>Regional alignment between employers and Higher Education</a:t>
            </a:r>
          </a:p>
          <a:p>
            <a:r>
              <a:rPr lang="en-GB" sz="2800">
                <a:latin typeface="Open Sans Light"/>
                <a:ea typeface="Open Sans Light"/>
                <a:cs typeface="Open Sans Light"/>
              </a:rPr>
              <a:t>Tech platform support (HR Systems, Registrar records)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0984E-0379-F18B-E117-0B21BB7C24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10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A6E9-5296-AC3F-E247-88AA0B4A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Strategies for engagement: Talent Supply Chains</a:t>
            </a:r>
            <a:endParaRPr lang="en-US">
              <a:latin typeface="Open Sans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FE810-A9B5-4889-15A6-636FDB5E9D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2C3EBE72-70F9-AE3E-687C-74D30807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28" y="2269646"/>
            <a:ext cx="5974465" cy="4093493"/>
          </a:xfrm>
          <a:prstGeom prst="rect">
            <a:avLst/>
          </a:prstGeom>
        </p:spPr>
      </p:pic>
      <p:pic>
        <p:nvPicPr>
          <p:cNvPr id="6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4F2A61-D1BF-1DAD-DE2B-5DBBD4D5E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704" y="1754830"/>
            <a:ext cx="2743200" cy="7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7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4BF7-B8FB-73BC-EA99-0DC024D9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ea typeface="Open Sans Light"/>
                <a:cs typeface="Open Sans Light"/>
              </a:rPr>
              <a:t>Strategies for engagement: Regional ecosystems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0A7C0-5757-7325-DCDF-DC6B8D0AD2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AD6A984-6DED-0A2F-30A1-DF4CA258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53" y="2215361"/>
            <a:ext cx="7315199" cy="4221353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D858741F-BEDA-807A-B0BA-05C4C729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108" y="1774824"/>
            <a:ext cx="2743200" cy="5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1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AD0AE3-75B8-0F42-B0A3-7941ED90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1" y="574676"/>
            <a:ext cx="5984366" cy="5148030"/>
          </a:xfrm>
        </p:spPr>
        <p:txBody>
          <a:bodyPr>
            <a:normAutofit/>
          </a:bodyPr>
          <a:lstStyle/>
          <a:p>
            <a:r>
              <a:rPr lang="en-US" sz="800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A6518-5C4A-DA41-9024-9C207FB212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0" name="Action Button: Custom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B0A6CD-1FE7-FD4C-8F0E-FE9C768A23F4}"/>
              </a:ext>
            </a:extLst>
          </p:cNvPr>
          <p:cNvSpPr/>
          <p:nvPr/>
        </p:nvSpPr>
        <p:spPr>
          <a:xfrm>
            <a:off x="1152999" y="3258636"/>
            <a:ext cx="5740961" cy="3595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Custom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F3C5143-D324-1644-B252-39EF9D196F20}"/>
              </a:ext>
            </a:extLst>
          </p:cNvPr>
          <p:cNvSpPr/>
          <p:nvPr/>
        </p:nvSpPr>
        <p:spPr>
          <a:xfrm>
            <a:off x="1759174" y="5569059"/>
            <a:ext cx="5740961" cy="3595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6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AE9D-5ECE-F3AB-DEA8-EF15D326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729" y="722510"/>
            <a:ext cx="11008271" cy="1119188"/>
          </a:xfrm>
        </p:spPr>
        <p:txBody>
          <a:bodyPr>
            <a:normAutofit/>
          </a:bodyPr>
          <a:lstStyle/>
          <a:p>
            <a:r>
              <a:rPr lang="en-US" sz="2800"/>
              <a:t>Traditional College Education Has Struggled Over the Past Decade</a:t>
            </a:r>
            <a:endParaRPr lang="en-GB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E5628-3B7B-3D95-1242-B98A1612B1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A980E-6526-B471-3A2E-39FD654E8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23" y="1817970"/>
            <a:ext cx="7542213" cy="484970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2B000D6-FC22-9873-3D7F-426C316D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32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5025-D775-F8E9-E785-C29E954E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>
            <a:normAutofit/>
          </a:bodyPr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Resources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870D9-E143-5F5C-A342-53D0D19689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22311" y="2279711"/>
            <a:ext cx="9972675" cy="4475162"/>
          </a:xfrm>
        </p:spPr>
        <p:txBody>
          <a:bodyPr lIns="91440" tIns="45720" rIns="91440" bIns="45720" anchor="t"/>
          <a:lstStyle/>
          <a:p>
            <a:r>
              <a:rPr lang="en-GB" sz="1400">
                <a:latin typeface="Open Sans Light"/>
                <a:ea typeface="Open Sans Light"/>
                <a:cs typeface="Open Sans Light"/>
                <a:hlinkClick r:id="rId2"/>
              </a:rPr>
              <a:t>Deloitte - The Skills-based Organization  A New Operating Model for Work and the Workforce</a:t>
            </a:r>
            <a:endParaRPr lang="en-US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3"/>
              </a:rPr>
              <a:t>McKinsey - Taking a Skills-based Approach to Building the Future Workforce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4"/>
              </a:rPr>
              <a:t>LinkedIn Learning - Workplace Learning Report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5"/>
              </a:rPr>
              <a:t>CNBC - What Gen Z and Millennials want from Employers Amid the Great Resignation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6"/>
              </a:rPr>
              <a:t>Deloitte - Recognition Programmes - Are They Important?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7"/>
              </a:rPr>
              <a:t>IBM Blog - Do Digital Badges Really Provide Value to Businesses?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8"/>
              </a:rPr>
              <a:t>Credly Case Study on PVH - Creating A Culture of Learning Across Global Brands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9"/>
              </a:rPr>
              <a:t>Credly Case Study on Grant Thornton - A Professional Services Firm Transforms into a Skills-based Organization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10"/>
              </a:rPr>
              <a:t>Faethm Case Study on Zurich Insurance - Available Upon Request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11"/>
              </a:rPr>
              <a:t>Forbes - How Digital Badges Motivate and Engage Learners - the Kellogg Company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12"/>
              </a:rPr>
              <a:t>HolonIQ, Micro-Credentials Survey: 2023 Insights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13"/>
              </a:rPr>
              <a:t>Education Design Lab, Framework to Drive Regional Ecosystem Alignment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r>
              <a:rPr lang="en-GB" sz="1400">
                <a:latin typeface="Open Sans Light"/>
                <a:ea typeface="Open Sans Light"/>
                <a:cs typeface="Open Sans Light"/>
                <a:hlinkClick r:id="rId14"/>
              </a:rPr>
              <a:t>US Chamber of Commerce Foundation, Talent Pipeline Management</a:t>
            </a:r>
            <a:endParaRPr lang="en-GB" sz="1400">
              <a:latin typeface="Open Sans Light"/>
              <a:ea typeface="Open Sans Light"/>
              <a:cs typeface="Open Sans Light"/>
            </a:endParaRP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D717A-29C0-3874-285F-A7037B4660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CAE7B939-F988-14A3-C59C-1B0068CFEE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7667" y="105437"/>
            <a:ext cx="3399098" cy="36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37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A5FC-B86B-A17E-5210-3D93ACA1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273600" tIns="180000" rIns="91440" bIns="45720" anchor="t"/>
          <a:lstStyle/>
          <a:p>
            <a:r>
              <a:rPr lang="en-GB">
                <a:latin typeface="Open Sans Light"/>
                <a:ea typeface="Open Sans Light"/>
                <a:cs typeface="Open Sans Light"/>
              </a:rPr>
              <a:t>Want to learn more? </a:t>
            </a:r>
            <a:endParaRPr lang="en-GB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D9BE3-F8F7-FD79-C466-643B04121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951" y="2183828"/>
            <a:ext cx="4180854" cy="2025580"/>
          </a:xfrm>
        </p:spPr>
        <p:txBody>
          <a:bodyPr lIns="273600" tIns="45720" rIns="91440" bIns="45720" anchor="t"/>
          <a:lstStyle/>
          <a:p>
            <a:r>
              <a:rPr lang="en-GB">
                <a:latin typeface="Open Sans Semibold"/>
                <a:ea typeface="Open Sans Semibold"/>
                <a:cs typeface="Open Sans Semibold"/>
              </a:rPr>
              <a:t>The </a:t>
            </a:r>
            <a:r>
              <a:rPr lang="en-GB" err="1">
                <a:latin typeface="Open Sans Semibold"/>
                <a:ea typeface="Open Sans Semibold"/>
                <a:cs typeface="Open Sans Semibold"/>
              </a:rPr>
              <a:t>Credly</a:t>
            </a:r>
            <a:r>
              <a:rPr lang="en-GB">
                <a:latin typeface="Open Sans Semibold"/>
                <a:ea typeface="Open Sans Semibold"/>
                <a:cs typeface="Open Sans Semibold"/>
              </a:rPr>
              <a:t> by Pearson team will be at the UPCEA conference next week in DC! </a:t>
            </a:r>
          </a:p>
          <a:p>
            <a:r>
              <a:rPr lang="en-GB">
                <a:latin typeface="Open Sans Semibold"/>
                <a:ea typeface="Open Sans Semibold"/>
                <a:cs typeface="Open Sans Semibold"/>
              </a:rPr>
              <a:t>Come and say hello at booth 113.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25300-70CB-A69C-628D-D1BEFB823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83F0-5100-46F3-B9CE-C3A2F40CD2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2423" y="3019546"/>
            <a:ext cx="967153" cy="221029"/>
          </a:xfrm>
          <a:prstGeom prst="rect">
            <a:avLst/>
          </a:prstGeom>
        </p:spPr>
        <p:txBody>
          <a:bodyPr/>
          <a:lstStyle/>
          <a:p>
            <a:r>
              <a:rPr lang="en-US" sz="400">
                <a:solidFill>
                  <a:srgbClr val="007FA3"/>
                </a:solidFill>
              </a:rPr>
              <a:t>End of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D0855-A5E9-47A8-8BAE-07C3DB10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2ACD-E19E-41C2-B7E1-C19650DECB95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73EAE-9996-FD8B-55C6-DB4CDED4C3BA}"/>
              </a:ext>
            </a:extLst>
          </p:cNvPr>
          <p:cNvSpPr/>
          <p:nvPr/>
        </p:nvSpPr>
        <p:spPr>
          <a:xfrm>
            <a:off x="4332303" y="1154097"/>
            <a:ext cx="4572000" cy="398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930D5-1BAB-B0AE-8991-8FA7E0FD0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" y="1169771"/>
            <a:ext cx="4838700" cy="43719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9B7653-98FC-5BEB-70A2-9348AD305AD3}"/>
              </a:ext>
            </a:extLst>
          </p:cNvPr>
          <p:cNvCxnSpPr/>
          <p:nvPr/>
        </p:nvCxnSpPr>
        <p:spPr>
          <a:xfrm>
            <a:off x="6131881" y="887767"/>
            <a:ext cx="0" cy="4935985"/>
          </a:xfrm>
          <a:prstGeom prst="line">
            <a:avLst/>
          </a:prstGeom>
          <a:ln w="28575">
            <a:solidFill>
              <a:srgbClr val="11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allmarks of Excellence in Online Leadership - UPCEA">
            <a:extLst>
              <a:ext uri="{FF2B5EF4-FFF2-40B4-BE49-F238E27FC236}">
                <a16:creationId xmlns:a16="http://schemas.microsoft.com/office/drawing/2014/main" id="{23FBDE01-3C90-4B4D-0132-193EE0876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 bwMode="auto">
          <a:xfrm>
            <a:off x="6972363" y="2412506"/>
            <a:ext cx="4373753" cy="20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D2C6-3B0E-9150-8C4E-B6A3C5F4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Despite Favorable High School Graduation Rates and Volume of Students…</a:t>
            </a:r>
            <a:endParaRPr lang="en-GB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2F4A8-3E37-0A34-E19C-00960F59C0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618D3-1359-D2AB-EEBE-857C6733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60" y="1703219"/>
            <a:ext cx="9597807" cy="500928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2EF1F02-B471-B3D9-C8F7-727BA247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6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8D5EA-D262-6E19-B155-208510CFF2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BD4A1-0110-325A-3DDE-777CA9DE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34" y="405147"/>
            <a:ext cx="7255601" cy="60477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BF0F9AD-26B9-1AF8-D2B4-FC3901242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7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33A4-EC0B-65C5-D246-C604AADE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99" y="598698"/>
            <a:ext cx="9966871" cy="1119188"/>
          </a:xfrm>
        </p:spPr>
        <p:txBody>
          <a:bodyPr/>
          <a:lstStyle/>
          <a:p>
            <a:r>
              <a:rPr lang="en-US"/>
              <a:t>Is Higher Education Chasing the Right Group?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EC907-53B2-D932-A354-A7636B59375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77925" y="1464517"/>
            <a:ext cx="9972675" cy="365125"/>
          </a:xfrm>
        </p:spPr>
        <p:txBody>
          <a:bodyPr/>
          <a:lstStyle/>
          <a:p>
            <a:r>
              <a:rPr lang="en-US" i="1">
                <a:latin typeface="+mj-lt"/>
              </a:rPr>
              <a:t>Highlighting the new adult learner population for higher-educational market opportunities…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841CC-EB43-1844-1486-507426E5E5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16FEB-B89B-A17D-C2AF-012C96269BB4}"/>
              </a:ext>
            </a:extLst>
          </p:cNvPr>
          <p:cNvSpPr txBox="1"/>
          <p:nvPr/>
        </p:nvSpPr>
        <p:spPr>
          <a:xfrm>
            <a:off x="519566" y="6404904"/>
            <a:ext cx="1812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>
                <a:solidFill>
                  <a:schemeClr val="tx2">
                    <a:lumMod val="95000"/>
                  </a:schemeClr>
                </a:solidFill>
              </a:rPr>
              <a:t>Source: </a:t>
            </a:r>
            <a:r>
              <a:rPr lang="en-US" sz="700" u="sng">
                <a:solidFill>
                  <a:schemeClr val="tx2">
                    <a:lumMod val="95000"/>
                  </a:schemeClr>
                </a:solidFill>
              </a:rPr>
              <a:t>Census Bureau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09BD241-DA27-7B85-BBE5-50FA64CA1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082258"/>
              </p:ext>
            </p:extLst>
          </p:nvPr>
        </p:nvGraphicFramePr>
        <p:xfrm>
          <a:off x="2063270" y="2126904"/>
          <a:ext cx="9087330" cy="454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5AC8B2E-8A2C-B722-9850-ED3A2735FAAE}"/>
              </a:ext>
            </a:extLst>
          </p:cNvPr>
          <p:cNvSpPr txBox="1"/>
          <p:nvPr/>
        </p:nvSpPr>
        <p:spPr>
          <a:xfrm>
            <a:off x="3093740" y="1746921"/>
            <a:ext cx="6829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>
                <a:solidFill>
                  <a:schemeClr val="tx2">
                    <a:lumMod val="95000"/>
                  </a:schemeClr>
                </a:solidFill>
              </a:rPr>
              <a:t>Marketable New Adult Learners vs. Traditional Student Population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5526A8-6688-36F4-250C-4C3CA928D9A6}"/>
              </a:ext>
            </a:extLst>
          </p:cNvPr>
          <p:cNvCxnSpPr>
            <a:cxnSpLocks/>
          </p:cNvCxnSpPr>
          <p:nvPr/>
        </p:nvCxnSpPr>
        <p:spPr>
          <a:xfrm>
            <a:off x="2835035" y="2111720"/>
            <a:ext cx="75438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CC11D1-606F-36EE-3B36-5664334E4252}"/>
              </a:ext>
            </a:extLst>
          </p:cNvPr>
          <p:cNvSpPr txBox="1"/>
          <p:nvPr/>
        </p:nvSpPr>
        <p:spPr>
          <a:xfrm>
            <a:off x="9114707" y="6619907"/>
            <a:ext cx="18120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/>
              <a:t>Source: </a:t>
            </a:r>
            <a:r>
              <a:rPr lang="en-US" sz="700" u="sng"/>
              <a:t>National Student Clearinghouse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E7799-2DDF-D667-0513-5B6477BC1F19}"/>
              </a:ext>
            </a:extLst>
          </p:cNvPr>
          <p:cNvSpPr txBox="1"/>
          <p:nvPr/>
        </p:nvSpPr>
        <p:spPr>
          <a:xfrm>
            <a:off x="3849473" y="6211880"/>
            <a:ext cx="1463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/>
              <a:t>*in millions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A36AA-B6C9-F1B5-35C9-C5F7FBC4F565}"/>
              </a:ext>
            </a:extLst>
          </p:cNvPr>
          <p:cNvSpPr txBox="1"/>
          <p:nvPr/>
        </p:nvSpPr>
        <p:spPr>
          <a:xfrm>
            <a:off x="3333270" y="603571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latin typeface="+mj-lt"/>
              </a:rPr>
              <a:t># of Adults: 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A20AEA2-41DC-CA93-3801-5428A3412A0F}"/>
              </a:ext>
            </a:extLst>
          </p:cNvPr>
          <p:cNvSpPr/>
          <p:nvPr/>
        </p:nvSpPr>
        <p:spPr>
          <a:xfrm>
            <a:off x="1774793" y="3350373"/>
            <a:ext cx="385745" cy="2269086"/>
          </a:xfrm>
          <a:prstGeom prst="lef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5EB08-0E52-AFCB-2CDA-3E176FB13249}"/>
              </a:ext>
            </a:extLst>
          </p:cNvPr>
          <p:cNvSpPr txBox="1"/>
          <p:nvPr/>
        </p:nvSpPr>
        <p:spPr>
          <a:xfrm rot="16200000">
            <a:off x="464599" y="4336778"/>
            <a:ext cx="2280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accent2"/>
                </a:solidFill>
                <a:latin typeface="+mj-lt"/>
              </a:rPr>
              <a:t>New Adult Learners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DE02F3-DE19-6171-A711-437C0481D9A4}"/>
              </a:ext>
            </a:extLst>
          </p:cNvPr>
          <p:cNvSpPr txBox="1"/>
          <p:nvPr/>
        </p:nvSpPr>
        <p:spPr>
          <a:xfrm>
            <a:off x="6508486" y="2511294"/>
            <a:ext cx="146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Million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562E17-D74B-8CDD-D826-CA32DD1E1095}"/>
              </a:ext>
            </a:extLst>
          </p:cNvPr>
          <p:cNvSpPr txBox="1"/>
          <p:nvPr/>
        </p:nvSpPr>
        <p:spPr>
          <a:xfrm>
            <a:off x="10817584" y="3308682"/>
            <a:ext cx="146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Million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0BF5C-C51E-1FAA-9A23-DECED79C3BB9}"/>
              </a:ext>
            </a:extLst>
          </p:cNvPr>
          <p:cNvSpPr txBox="1"/>
          <p:nvPr/>
        </p:nvSpPr>
        <p:spPr>
          <a:xfrm>
            <a:off x="9475842" y="4128252"/>
            <a:ext cx="146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Million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8937D0-FB8F-CF36-4D13-E31A3191AB82}"/>
              </a:ext>
            </a:extLst>
          </p:cNvPr>
          <p:cNvSpPr txBox="1"/>
          <p:nvPr/>
        </p:nvSpPr>
        <p:spPr>
          <a:xfrm>
            <a:off x="7651667" y="4952313"/>
            <a:ext cx="146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52063C-B8DA-9BA6-7FE1-08C890EF557D}"/>
              </a:ext>
            </a:extLst>
          </p:cNvPr>
          <p:cNvSpPr txBox="1"/>
          <p:nvPr/>
        </p:nvSpPr>
        <p:spPr>
          <a:xfrm>
            <a:off x="7582926" y="5718871"/>
            <a:ext cx="146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B9742-3A9F-60F5-93BC-9063CA2B12A3}"/>
              </a:ext>
            </a:extLst>
          </p:cNvPr>
          <p:cNvSpPr txBox="1"/>
          <p:nvPr/>
        </p:nvSpPr>
        <p:spPr>
          <a:xfrm>
            <a:off x="1792726" y="2230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0FC858-6060-8932-43F1-17FEE872DBA2}"/>
              </a:ext>
            </a:extLst>
          </p:cNvPr>
          <p:cNvSpPr/>
          <p:nvPr/>
        </p:nvSpPr>
        <p:spPr>
          <a:xfrm>
            <a:off x="1783201" y="2277048"/>
            <a:ext cx="301686" cy="2945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2E4D38-2CAC-8486-7DD8-CD96A082ED32}"/>
              </a:ext>
            </a:extLst>
          </p:cNvPr>
          <p:cNvSpPr txBox="1"/>
          <p:nvPr/>
        </p:nvSpPr>
        <p:spPr>
          <a:xfrm>
            <a:off x="2470891" y="54230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CEAEB3-1E97-1819-9817-F8CDF645A5EA}"/>
              </a:ext>
            </a:extLst>
          </p:cNvPr>
          <p:cNvSpPr/>
          <p:nvPr/>
        </p:nvSpPr>
        <p:spPr>
          <a:xfrm>
            <a:off x="2461366" y="5469191"/>
            <a:ext cx="301686" cy="2945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4E82AD-78BC-DC6B-6902-76D61DC2053E}"/>
              </a:ext>
            </a:extLst>
          </p:cNvPr>
          <p:cNvSpPr txBox="1"/>
          <p:nvPr/>
        </p:nvSpPr>
        <p:spPr>
          <a:xfrm>
            <a:off x="1002035" y="4215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A6DE63-F9F3-B097-8866-2292906D5678}"/>
              </a:ext>
            </a:extLst>
          </p:cNvPr>
          <p:cNvSpPr/>
          <p:nvPr/>
        </p:nvSpPr>
        <p:spPr>
          <a:xfrm>
            <a:off x="992510" y="4261349"/>
            <a:ext cx="301686" cy="2945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B773DC9A-518B-2EB5-DC2D-62D5F90F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491" y="81683"/>
            <a:ext cx="1411771" cy="63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DE37-D743-F7F9-F1C9-F1DEF23E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729" y="278537"/>
            <a:ext cx="10863269" cy="1119188"/>
          </a:xfrm>
        </p:spPr>
        <p:txBody>
          <a:bodyPr>
            <a:normAutofit/>
          </a:bodyPr>
          <a:lstStyle/>
          <a:p>
            <a:r>
              <a:rPr lang="en-US" sz="2800"/>
              <a:t>Who Are Our New Adult Learners?  Not Everyone Wants a Degree</a:t>
            </a:r>
            <a:endParaRPr lang="en-GB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20682-5BED-4407-E293-5C32D1A740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5" name="Google Shape;306;gebb970fc86_0_49">
            <a:extLst>
              <a:ext uri="{FF2B5EF4-FFF2-40B4-BE49-F238E27FC236}">
                <a16:creationId xmlns:a16="http://schemas.microsoft.com/office/drawing/2014/main" id="{A3DC4FC8-9EFD-34B6-F4C0-32E76628CB05}"/>
              </a:ext>
            </a:extLst>
          </p:cNvPr>
          <p:cNvGrpSpPr/>
          <p:nvPr/>
        </p:nvGrpSpPr>
        <p:grpSpPr>
          <a:xfrm>
            <a:off x="4266775" y="5314077"/>
            <a:ext cx="940525" cy="825114"/>
            <a:chOff x="8063184" y="1256075"/>
            <a:chExt cx="1575000" cy="1599600"/>
          </a:xfrm>
        </p:grpSpPr>
        <p:sp>
          <p:nvSpPr>
            <p:cNvPr id="6" name="Google Shape;307;gebb970fc86_0_49">
              <a:extLst>
                <a:ext uri="{FF2B5EF4-FFF2-40B4-BE49-F238E27FC236}">
                  <a16:creationId xmlns:a16="http://schemas.microsoft.com/office/drawing/2014/main" id="{A73682C5-6FBA-BD22-7270-D3863B3FBAEB}"/>
                </a:ext>
              </a:extLst>
            </p:cNvPr>
            <p:cNvSpPr/>
            <p:nvPr/>
          </p:nvSpPr>
          <p:spPr>
            <a:xfrm>
              <a:off x="8063184" y="1256075"/>
              <a:ext cx="1575000" cy="1599600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308;gebb970fc86_0_49">
              <a:extLst>
                <a:ext uri="{FF2B5EF4-FFF2-40B4-BE49-F238E27FC236}">
                  <a16:creationId xmlns:a16="http://schemas.microsoft.com/office/drawing/2014/main" id="{46E75154-9EB4-0885-C13E-EEBC7312B8E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86975" y="1492175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315;gebb970fc86_0_49">
            <a:extLst>
              <a:ext uri="{FF2B5EF4-FFF2-40B4-BE49-F238E27FC236}">
                <a16:creationId xmlns:a16="http://schemas.microsoft.com/office/drawing/2014/main" id="{004C9C08-5B07-B18F-5B16-44F1186DDC4B}"/>
              </a:ext>
            </a:extLst>
          </p:cNvPr>
          <p:cNvGrpSpPr/>
          <p:nvPr/>
        </p:nvGrpSpPr>
        <p:grpSpPr>
          <a:xfrm>
            <a:off x="7770499" y="5314091"/>
            <a:ext cx="937534" cy="825114"/>
            <a:chOff x="9941467" y="1256075"/>
            <a:chExt cx="1575000" cy="1599600"/>
          </a:xfrm>
        </p:grpSpPr>
        <p:sp>
          <p:nvSpPr>
            <p:cNvPr id="9" name="Google Shape;316;gebb970fc86_0_49">
              <a:extLst>
                <a:ext uri="{FF2B5EF4-FFF2-40B4-BE49-F238E27FC236}">
                  <a16:creationId xmlns:a16="http://schemas.microsoft.com/office/drawing/2014/main" id="{B29B5E88-8164-4C0A-13A9-91A3089636E8}"/>
                </a:ext>
              </a:extLst>
            </p:cNvPr>
            <p:cNvSpPr/>
            <p:nvPr/>
          </p:nvSpPr>
          <p:spPr>
            <a:xfrm>
              <a:off x="9941467" y="1256075"/>
              <a:ext cx="1575000" cy="1599600"/>
            </a:xfrm>
            <a:prstGeom prst="ellipse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17;gebb970fc86_0_49">
              <a:extLst>
                <a:ext uri="{FF2B5EF4-FFF2-40B4-BE49-F238E27FC236}">
                  <a16:creationId xmlns:a16="http://schemas.microsoft.com/office/drawing/2014/main" id="{FC5D8485-E597-584D-76C2-B785C1BDD6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23492" y="1383237"/>
              <a:ext cx="1210950" cy="12070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300;gebb970fc86_0_49">
            <a:extLst>
              <a:ext uri="{FF2B5EF4-FFF2-40B4-BE49-F238E27FC236}">
                <a16:creationId xmlns:a16="http://schemas.microsoft.com/office/drawing/2014/main" id="{96ABD1F8-5190-B964-70F9-AF804244622D}"/>
              </a:ext>
            </a:extLst>
          </p:cNvPr>
          <p:cNvGrpSpPr/>
          <p:nvPr/>
        </p:nvGrpSpPr>
        <p:grpSpPr>
          <a:xfrm>
            <a:off x="9360927" y="5313873"/>
            <a:ext cx="937534" cy="825318"/>
            <a:chOff x="4306580" y="1215300"/>
            <a:chExt cx="1575000" cy="1599600"/>
          </a:xfrm>
        </p:grpSpPr>
        <p:sp>
          <p:nvSpPr>
            <p:cNvPr id="12" name="Google Shape;301;gebb970fc86_0_49">
              <a:extLst>
                <a:ext uri="{FF2B5EF4-FFF2-40B4-BE49-F238E27FC236}">
                  <a16:creationId xmlns:a16="http://schemas.microsoft.com/office/drawing/2014/main" id="{D8384E7E-043C-47E4-15D5-4D73B9836832}"/>
                </a:ext>
              </a:extLst>
            </p:cNvPr>
            <p:cNvSpPr/>
            <p:nvPr/>
          </p:nvSpPr>
          <p:spPr>
            <a:xfrm>
              <a:off x="4306580" y="1215300"/>
              <a:ext cx="1575000" cy="15996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02;gebb970fc86_0_49">
              <a:extLst>
                <a:ext uri="{FF2B5EF4-FFF2-40B4-BE49-F238E27FC236}">
                  <a16:creationId xmlns:a16="http://schemas.microsoft.com/office/drawing/2014/main" id="{DC5E8EA3-DA3C-69AF-9E9A-A5C2433B45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88600" y="1409613"/>
              <a:ext cx="1210962" cy="12109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309;gebb970fc86_0_49">
            <a:extLst>
              <a:ext uri="{FF2B5EF4-FFF2-40B4-BE49-F238E27FC236}">
                <a16:creationId xmlns:a16="http://schemas.microsoft.com/office/drawing/2014/main" id="{C342278D-B4ED-D838-88B1-C3684BCA8723}"/>
              </a:ext>
            </a:extLst>
          </p:cNvPr>
          <p:cNvGrpSpPr/>
          <p:nvPr/>
        </p:nvGrpSpPr>
        <p:grpSpPr>
          <a:xfrm>
            <a:off x="6176864" y="5314091"/>
            <a:ext cx="940525" cy="825114"/>
            <a:chOff x="6184873" y="1256075"/>
            <a:chExt cx="1575000" cy="1599600"/>
          </a:xfrm>
        </p:grpSpPr>
        <p:sp>
          <p:nvSpPr>
            <p:cNvPr id="15" name="Google Shape;310;gebb970fc86_0_49">
              <a:extLst>
                <a:ext uri="{FF2B5EF4-FFF2-40B4-BE49-F238E27FC236}">
                  <a16:creationId xmlns:a16="http://schemas.microsoft.com/office/drawing/2014/main" id="{71227427-D172-9E1C-8B69-45876844C6E7}"/>
                </a:ext>
              </a:extLst>
            </p:cNvPr>
            <p:cNvSpPr/>
            <p:nvPr/>
          </p:nvSpPr>
          <p:spPr>
            <a:xfrm>
              <a:off x="6184873" y="1256075"/>
              <a:ext cx="1575000" cy="1599600"/>
            </a:xfrm>
            <a:prstGeom prst="ellipse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311;gebb970fc86_0_49">
              <a:extLst>
                <a:ext uri="{FF2B5EF4-FFF2-40B4-BE49-F238E27FC236}">
                  <a16:creationId xmlns:a16="http://schemas.microsoft.com/office/drawing/2014/main" id="{5AAFC199-3627-5744-B878-72C2011E967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49025" y="1532525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294;gebb970fc86_0_49">
            <a:extLst>
              <a:ext uri="{FF2B5EF4-FFF2-40B4-BE49-F238E27FC236}">
                <a16:creationId xmlns:a16="http://schemas.microsoft.com/office/drawing/2014/main" id="{F0B2876C-D160-8274-B127-8F0A6F708332}"/>
              </a:ext>
            </a:extLst>
          </p:cNvPr>
          <p:cNvSpPr txBox="1"/>
          <p:nvPr/>
        </p:nvSpPr>
        <p:spPr>
          <a:xfrm>
            <a:off x="3468643" y="6047587"/>
            <a:ext cx="2657209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Madeline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50 to 55 years-old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Employed full-time</a:t>
            </a:r>
          </a:p>
        </p:txBody>
      </p:sp>
      <p:sp>
        <p:nvSpPr>
          <p:cNvPr id="18" name="Google Shape;294;gebb970fc86_0_49">
            <a:extLst>
              <a:ext uri="{FF2B5EF4-FFF2-40B4-BE49-F238E27FC236}">
                <a16:creationId xmlns:a16="http://schemas.microsoft.com/office/drawing/2014/main" id="{04C12CFD-475E-6508-8258-2B3B407D5A92}"/>
              </a:ext>
            </a:extLst>
          </p:cNvPr>
          <p:cNvSpPr txBox="1"/>
          <p:nvPr/>
        </p:nvSpPr>
        <p:spPr>
          <a:xfrm>
            <a:off x="6836004" y="6075780"/>
            <a:ext cx="2749824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Norman (6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61 to 65 years-old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Retired in 2020</a:t>
            </a:r>
          </a:p>
        </p:txBody>
      </p:sp>
      <p:sp>
        <p:nvSpPr>
          <p:cNvPr id="19" name="Google Shape;294;gebb970fc86_0_49">
            <a:extLst>
              <a:ext uri="{FF2B5EF4-FFF2-40B4-BE49-F238E27FC236}">
                <a16:creationId xmlns:a16="http://schemas.microsoft.com/office/drawing/2014/main" id="{7C61C7D0-2882-AE61-77E7-9ED43FE40AF8}"/>
              </a:ext>
            </a:extLst>
          </p:cNvPr>
          <p:cNvSpPr txBox="1"/>
          <p:nvPr/>
        </p:nvSpPr>
        <p:spPr>
          <a:xfrm>
            <a:off x="8430077" y="6053878"/>
            <a:ext cx="2749824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Lisa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(71)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65 years-old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Retired in 2012</a:t>
            </a:r>
          </a:p>
        </p:txBody>
      </p:sp>
      <p:sp>
        <p:nvSpPr>
          <p:cNvPr id="20" name="Google Shape;294;gebb970fc86_0_49">
            <a:extLst>
              <a:ext uri="{FF2B5EF4-FFF2-40B4-BE49-F238E27FC236}">
                <a16:creationId xmlns:a16="http://schemas.microsoft.com/office/drawing/2014/main" id="{A29FA737-5FEE-E190-318E-44E69F1C64BE}"/>
              </a:ext>
            </a:extLst>
          </p:cNvPr>
          <p:cNvSpPr txBox="1"/>
          <p:nvPr/>
        </p:nvSpPr>
        <p:spPr>
          <a:xfrm>
            <a:off x="5260541" y="6075780"/>
            <a:ext cx="2749824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>
                <a:latin typeface="Calibri"/>
                <a:ea typeface="Calibri"/>
                <a:cs typeface="Calibri"/>
                <a:sym typeface="Calibri"/>
              </a:rPr>
              <a:t>Joshua</a:t>
            </a:r>
            <a:r>
              <a:rPr lang="en-US" sz="1400" b="1" i="0" u="none" strike="noStrike" cap="none">
                <a:latin typeface="Calibri"/>
                <a:ea typeface="Calibri"/>
                <a:cs typeface="Calibri"/>
                <a:sym typeface="Calibri"/>
              </a:rPr>
              <a:t> (57)</a:t>
            </a:r>
            <a:endParaRPr sz="1400" b="1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56</a:t>
            </a:r>
            <a:r>
              <a:rPr lang="en-US" sz="1200" b="0" i="0" u="none" strike="noStrike" cap="none">
                <a:latin typeface="Calibri"/>
                <a:ea typeface="Calibri"/>
                <a:cs typeface="Calibri"/>
                <a:sym typeface="Calibri"/>
              </a:rPr>
              <a:t> to 60 years-old</a:t>
            </a:r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ea typeface="Calibri"/>
                <a:cs typeface="Calibri"/>
                <a:sym typeface="Calibri"/>
              </a:rPr>
              <a:t>Unemployed</a:t>
            </a:r>
          </a:p>
        </p:txBody>
      </p:sp>
      <p:sp>
        <p:nvSpPr>
          <p:cNvPr id="21" name="Google Shape;273;gf543429737_0_0">
            <a:extLst>
              <a:ext uri="{FF2B5EF4-FFF2-40B4-BE49-F238E27FC236}">
                <a16:creationId xmlns:a16="http://schemas.microsoft.com/office/drawing/2014/main" id="{B9567984-7884-BB7E-2C0C-242E2B1C23DD}"/>
              </a:ext>
            </a:extLst>
          </p:cNvPr>
          <p:cNvSpPr txBox="1"/>
          <p:nvPr/>
        </p:nvSpPr>
        <p:spPr>
          <a:xfrm>
            <a:off x="2483365" y="4263365"/>
            <a:ext cx="182622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Valentina (21)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 Z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74;gf543429737_0_0">
            <a:extLst>
              <a:ext uri="{FF2B5EF4-FFF2-40B4-BE49-F238E27FC236}">
                <a16:creationId xmlns:a16="http://schemas.microsoft.com/office/drawing/2014/main" id="{0E1AB4D3-A8A4-1A7F-A8A1-8CA38A0E1015}"/>
              </a:ext>
            </a:extLst>
          </p:cNvPr>
          <p:cNvSpPr txBox="1"/>
          <p:nvPr/>
        </p:nvSpPr>
        <p:spPr>
          <a:xfrm>
            <a:off x="4185848" y="4291558"/>
            <a:ext cx="167736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(22)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 Z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75;gf543429737_0_0">
            <a:extLst>
              <a:ext uri="{FF2B5EF4-FFF2-40B4-BE49-F238E27FC236}">
                <a16:creationId xmlns:a16="http://schemas.microsoft.com/office/drawing/2014/main" id="{92029CF5-168A-085B-92E2-1E5203189E4F}"/>
              </a:ext>
            </a:extLst>
          </p:cNvPr>
          <p:cNvSpPr txBox="1"/>
          <p:nvPr/>
        </p:nvSpPr>
        <p:spPr>
          <a:xfrm>
            <a:off x="5588809" y="4263365"/>
            <a:ext cx="212715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Elise (24)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Young Millennial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76;gf543429737_0_0">
            <a:extLst>
              <a:ext uri="{FF2B5EF4-FFF2-40B4-BE49-F238E27FC236}">
                <a16:creationId xmlns:a16="http://schemas.microsoft.com/office/drawing/2014/main" id="{9C29A7E6-FD77-6353-8497-CD10ECA5EC68}"/>
              </a:ext>
            </a:extLst>
          </p:cNvPr>
          <p:cNvSpPr txBox="1"/>
          <p:nvPr/>
        </p:nvSpPr>
        <p:spPr>
          <a:xfrm>
            <a:off x="7324438" y="4263365"/>
            <a:ext cx="178748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Chen (25)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Young Millennial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gf543429737_0_0">
            <a:extLst>
              <a:ext uri="{FF2B5EF4-FFF2-40B4-BE49-F238E27FC236}">
                <a16:creationId xmlns:a16="http://schemas.microsoft.com/office/drawing/2014/main" id="{E202B24F-E363-371B-5EDD-65147CC6DCF6}"/>
              </a:ext>
            </a:extLst>
          </p:cNvPr>
          <p:cNvSpPr txBox="1"/>
          <p:nvPr/>
        </p:nvSpPr>
        <p:spPr>
          <a:xfrm>
            <a:off x="8855587" y="4233606"/>
            <a:ext cx="178748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Carla (28)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Mid-Millennial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78;gf543429737_0_0">
            <a:extLst>
              <a:ext uri="{FF2B5EF4-FFF2-40B4-BE49-F238E27FC236}">
                <a16:creationId xmlns:a16="http://schemas.microsoft.com/office/drawing/2014/main" id="{078701BC-20DF-74FB-C523-12CD4A691CC7}"/>
              </a:ext>
            </a:extLst>
          </p:cNvPr>
          <p:cNvSpPr txBox="1"/>
          <p:nvPr/>
        </p:nvSpPr>
        <p:spPr>
          <a:xfrm>
            <a:off x="10306963" y="4263365"/>
            <a:ext cx="178748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Chris (31)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Mid-Millennial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313;gf543429737_0_0">
            <a:extLst>
              <a:ext uri="{FF2B5EF4-FFF2-40B4-BE49-F238E27FC236}">
                <a16:creationId xmlns:a16="http://schemas.microsoft.com/office/drawing/2014/main" id="{A71C8A6D-AEEA-706D-8A2E-042662EAD7DA}"/>
              </a:ext>
            </a:extLst>
          </p:cNvPr>
          <p:cNvGrpSpPr/>
          <p:nvPr/>
        </p:nvGrpSpPr>
        <p:grpSpPr>
          <a:xfrm>
            <a:off x="2831138" y="3525290"/>
            <a:ext cx="929454" cy="830966"/>
            <a:chOff x="549986" y="1215300"/>
            <a:chExt cx="1575000" cy="1599600"/>
          </a:xfrm>
        </p:grpSpPr>
        <p:sp>
          <p:nvSpPr>
            <p:cNvPr id="28" name="Google Shape;314;gf543429737_0_0">
              <a:extLst>
                <a:ext uri="{FF2B5EF4-FFF2-40B4-BE49-F238E27FC236}">
                  <a16:creationId xmlns:a16="http://schemas.microsoft.com/office/drawing/2014/main" id="{1A26ABD8-5415-3775-B83D-760293B1FC2B}"/>
                </a:ext>
              </a:extLst>
            </p:cNvPr>
            <p:cNvSpPr/>
            <p:nvPr/>
          </p:nvSpPr>
          <p:spPr>
            <a:xfrm>
              <a:off x="549986" y="1215300"/>
              <a:ext cx="1575000" cy="1599600"/>
            </a:xfrm>
            <a:prstGeom prst="ellipse">
              <a:avLst/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Google Shape;315;gf543429737_0_0">
              <a:extLst>
                <a:ext uri="{FF2B5EF4-FFF2-40B4-BE49-F238E27FC236}">
                  <a16:creationId xmlns:a16="http://schemas.microsoft.com/office/drawing/2014/main" id="{36DCA93E-A9EC-7913-50D3-B814E971B76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3775" y="1451400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318;gf543429737_0_0">
            <a:extLst>
              <a:ext uri="{FF2B5EF4-FFF2-40B4-BE49-F238E27FC236}">
                <a16:creationId xmlns:a16="http://schemas.microsoft.com/office/drawing/2014/main" id="{1B869097-E32D-749A-00A6-E8B10227139C}"/>
              </a:ext>
            </a:extLst>
          </p:cNvPr>
          <p:cNvGrpSpPr/>
          <p:nvPr/>
        </p:nvGrpSpPr>
        <p:grpSpPr>
          <a:xfrm>
            <a:off x="4508821" y="3506490"/>
            <a:ext cx="929454" cy="830966"/>
            <a:chOff x="2428271" y="1256075"/>
            <a:chExt cx="1575000" cy="1599600"/>
          </a:xfrm>
        </p:grpSpPr>
        <p:sp>
          <p:nvSpPr>
            <p:cNvPr id="31" name="Google Shape;319;gf543429737_0_0">
              <a:extLst>
                <a:ext uri="{FF2B5EF4-FFF2-40B4-BE49-F238E27FC236}">
                  <a16:creationId xmlns:a16="http://schemas.microsoft.com/office/drawing/2014/main" id="{89175D69-FB22-432E-A53A-300437AE9A38}"/>
                </a:ext>
              </a:extLst>
            </p:cNvPr>
            <p:cNvSpPr/>
            <p:nvPr/>
          </p:nvSpPr>
          <p:spPr>
            <a:xfrm>
              <a:off x="2428271" y="1256075"/>
              <a:ext cx="1575000" cy="1599600"/>
            </a:xfrm>
            <a:prstGeom prst="ellipse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oogle Shape;320;gf543429737_0_0">
              <a:extLst>
                <a:ext uri="{FF2B5EF4-FFF2-40B4-BE49-F238E27FC236}">
                  <a16:creationId xmlns:a16="http://schemas.microsoft.com/office/drawing/2014/main" id="{BCA8CDDD-A40C-6472-F30F-B9A925C1CBA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92425" y="1491750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323;gf543429737_0_0">
            <a:extLst>
              <a:ext uri="{FF2B5EF4-FFF2-40B4-BE49-F238E27FC236}">
                <a16:creationId xmlns:a16="http://schemas.microsoft.com/office/drawing/2014/main" id="{0EBB9082-07A6-456B-E07C-A3658B55DC6B}"/>
              </a:ext>
            </a:extLst>
          </p:cNvPr>
          <p:cNvGrpSpPr/>
          <p:nvPr/>
        </p:nvGrpSpPr>
        <p:grpSpPr>
          <a:xfrm>
            <a:off x="6117036" y="3525290"/>
            <a:ext cx="929454" cy="830966"/>
            <a:chOff x="4306580" y="1215300"/>
            <a:chExt cx="1575000" cy="1599600"/>
          </a:xfrm>
        </p:grpSpPr>
        <p:sp>
          <p:nvSpPr>
            <p:cNvPr id="34" name="Google Shape;324;gf543429737_0_0">
              <a:extLst>
                <a:ext uri="{FF2B5EF4-FFF2-40B4-BE49-F238E27FC236}">
                  <a16:creationId xmlns:a16="http://schemas.microsoft.com/office/drawing/2014/main" id="{F0345394-3C94-B43C-385C-393CBC75CA0B}"/>
                </a:ext>
              </a:extLst>
            </p:cNvPr>
            <p:cNvSpPr/>
            <p:nvPr/>
          </p:nvSpPr>
          <p:spPr>
            <a:xfrm>
              <a:off x="4306580" y="1215300"/>
              <a:ext cx="1575000" cy="15996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Google Shape;325;gf543429737_0_0">
              <a:extLst>
                <a:ext uri="{FF2B5EF4-FFF2-40B4-BE49-F238E27FC236}">
                  <a16:creationId xmlns:a16="http://schemas.microsoft.com/office/drawing/2014/main" id="{5F67E516-7896-2C12-6667-6619858089A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88600" y="1409613"/>
              <a:ext cx="1210962" cy="12109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328;gf543429737_0_0">
            <a:extLst>
              <a:ext uri="{FF2B5EF4-FFF2-40B4-BE49-F238E27FC236}">
                <a16:creationId xmlns:a16="http://schemas.microsoft.com/office/drawing/2014/main" id="{9B7265B6-C54C-DD0D-72A6-A9DBE7931D37}"/>
              </a:ext>
            </a:extLst>
          </p:cNvPr>
          <p:cNvGrpSpPr/>
          <p:nvPr/>
        </p:nvGrpSpPr>
        <p:grpSpPr>
          <a:xfrm>
            <a:off x="7668744" y="3546473"/>
            <a:ext cx="929454" cy="830966"/>
            <a:chOff x="6184873" y="1256075"/>
            <a:chExt cx="1575000" cy="1599600"/>
          </a:xfrm>
        </p:grpSpPr>
        <p:sp>
          <p:nvSpPr>
            <p:cNvPr id="37" name="Google Shape;329;gf543429737_0_0">
              <a:extLst>
                <a:ext uri="{FF2B5EF4-FFF2-40B4-BE49-F238E27FC236}">
                  <a16:creationId xmlns:a16="http://schemas.microsoft.com/office/drawing/2014/main" id="{4A60DF01-D87A-5B12-07B4-DA27CBF7A3C2}"/>
                </a:ext>
              </a:extLst>
            </p:cNvPr>
            <p:cNvSpPr/>
            <p:nvPr/>
          </p:nvSpPr>
          <p:spPr>
            <a:xfrm>
              <a:off x="6184873" y="1256075"/>
              <a:ext cx="1575000" cy="15996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" name="Google Shape;330;gf543429737_0_0">
              <a:extLst>
                <a:ext uri="{FF2B5EF4-FFF2-40B4-BE49-F238E27FC236}">
                  <a16:creationId xmlns:a16="http://schemas.microsoft.com/office/drawing/2014/main" id="{7A25EC31-BAA5-0C26-74F4-1B325978314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49025" y="1532525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333;gf543429737_0_0">
            <a:extLst>
              <a:ext uri="{FF2B5EF4-FFF2-40B4-BE49-F238E27FC236}">
                <a16:creationId xmlns:a16="http://schemas.microsoft.com/office/drawing/2014/main" id="{306D52B8-CB9F-49BD-F3E5-0AE86EB731EF}"/>
              </a:ext>
            </a:extLst>
          </p:cNvPr>
          <p:cNvGrpSpPr/>
          <p:nvPr/>
        </p:nvGrpSpPr>
        <p:grpSpPr>
          <a:xfrm>
            <a:off x="9220470" y="3546473"/>
            <a:ext cx="929454" cy="830966"/>
            <a:chOff x="8063184" y="1256075"/>
            <a:chExt cx="1575000" cy="1599600"/>
          </a:xfrm>
        </p:grpSpPr>
        <p:sp>
          <p:nvSpPr>
            <p:cNvPr id="40" name="Google Shape;334;gf543429737_0_0">
              <a:extLst>
                <a:ext uri="{FF2B5EF4-FFF2-40B4-BE49-F238E27FC236}">
                  <a16:creationId xmlns:a16="http://schemas.microsoft.com/office/drawing/2014/main" id="{75B5245C-1BE3-C116-FB3B-241358139676}"/>
                </a:ext>
              </a:extLst>
            </p:cNvPr>
            <p:cNvSpPr/>
            <p:nvPr/>
          </p:nvSpPr>
          <p:spPr>
            <a:xfrm>
              <a:off x="8063184" y="1256075"/>
              <a:ext cx="1575000" cy="1599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Google Shape;335;gf543429737_0_0">
              <a:extLst>
                <a:ext uri="{FF2B5EF4-FFF2-40B4-BE49-F238E27FC236}">
                  <a16:creationId xmlns:a16="http://schemas.microsoft.com/office/drawing/2014/main" id="{F854D4A4-8198-BC87-3574-936608A829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86975" y="1492175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338;gf543429737_0_0">
            <a:extLst>
              <a:ext uri="{FF2B5EF4-FFF2-40B4-BE49-F238E27FC236}">
                <a16:creationId xmlns:a16="http://schemas.microsoft.com/office/drawing/2014/main" id="{7D1CF908-806A-3F2C-FBA7-D01B2142116F}"/>
              </a:ext>
            </a:extLst>
          </p:cNvPr>
          <p:cNvGrpSpPr/>
          <p:nvPr/>
        </p:nvGrpSpPr>
        <p:grpSpPr>
          <a:xfrm>
            <a:off x="10762837" y="3546473"/>
            <a:ext cx="929454" cy="830966"/>
            <a:chOff x="9941467" y="1256075"/>
            <a:chExt cx="1575000" cy="1599600"/>
          </a:xfrm>
        </p:grpSpPr>
        <p:sp>
          <p:nvSpPr>
            <p:cNvPr id="43" name="Google Shape;339;gf543429737_0_0">
              <a:extLst>
                <a:ext uri="{FF2B5EF4-FFF2-40B4-BE49-F238E27FC236}">
                  <a16:creationId xmlns:a16="http://schemas.microsoft.com/office/drawing/2014/main" id="{9C137045-9574-A818-7FCB-0C5674BFA0AA}"/>
                </a:ext>
              </a:extLst>
            </p:cNvPr>
            <p:cNvSpPr/>
            <p:nvPr/>
          </p:nvSpPr>
          <p:spPr>
            <a:xfrm>
              <a:off x="9941467" y="1256075"/>
              <a:ext cx="1575000" cy="1599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340;gf543429737_0_0">
              <a:extLst>
                <a:ext uri="{FF2B5EF4-FFF2-40B4-BE49-F238E27FC236}">
                  <a16:creationId xmlns:a16="http://schemas.microsoft.com/office/drawing/2014/main" id="{66C29B23-A7F9-5FCB-A96B-3F7B2CABE8A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23500" y="1450400"/>
              <a:ext cx="1210950" cy="1210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344;gf543429737_0_0">
            <a:extLst>
              <a:ext uri="{FF2B5EF4-FFF2-40B4-BE49-F238E27FC236}">
                <a16:creationId xmlns:a16="http://schemas.microsoft.com/office/drawing/2014/main" id="{0E4EBAEE-45E0-8F30-5733-477F6B95D9FB}"/>
              </a:ext>
            </a:extLst>
          </p:cNvPr>
          <p:cNvSpPr txBox="1"/>
          <p:nvPr/>
        </p:nvSpPr>
        <p:spPr>
          <a:xfrm>
            <a:off x="2644082" y="4628904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Customer-Service Rep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45;gf543429737_0_0">
            <a:extLst>
              <a:ext uri="{FF2B5EF4-FFF2-40B4-BE49-F238E27FC236}">
                <a16:creationId xmlns:a16="http://schemas.microsoft.com/office/drawing/2014/main" id="{7DC8C7B0-244A-97D2-CBE8-AE3FEBC38C68}"/>
              </a:ext>
            </a:extLst>
          </p:cNvPr>
          <p:cNvSpPr txBox="1"/>
          <p:nvPr/>
        </p:nvSpPr>
        <p:spPr>
          <a:xfrm>
            <a:off x="7447083" y="4626867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Executive Assistant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46;gf543429737_0_0">
            <a:extLst>
              <a:ext uri="{FF2B5EF4-FFF2-40B4-BE49-F238E27FC236}">
                <a16:creationId xmlns:a16="http://schemas.microsoft.com/office/drawing/2014/main" id="{E8F66EE3-F30A-EF31-B7B0-0EBF859DADDC}"/>
              </a:ext>
            </a:extLst>
          </p:cNvPr>
          <p:cNvSpPr txBox="1"/>
          <p:nvPr/>
        </p:nvSpPr>
        <p:spPr>
          <a:xfrm>
            <a:off x="5886575" y="4628904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Manager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347;gf543429737_0_0">
            <a:extLst>
              <a:ext uri="{FF2B5EF4-FFF2-40B4-BE49-F238E27FC236}">
                <a16:creationId xmlns:a16="http://schemas.microsoft.com/office/drawing/2014/main" id="{FFCAF2A6-5157-7558-FEFB-97AAB9F1BA1B}"/>
              </a:ext>
            </a:extLst>
          </p:cNvPr>
          <p:cNvSpPr txBox="1"/>
          <p:nvPr/>
        </p:nvSpPr>
        <p:spPr>
          <a:xfrm>
            <a:off x="10360539" y="4630967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Technician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48;gf543429737_0_0">
            <a:extLst>
              <a:ext uri="{FF2B5EF4-FFF2-40B4-BE49-F238E27FC236}">
                <a16:creationId xmlns:a16="http://schemas.microsoft.com/office/drawing/2014/main" id="{297999AF-6980-D682-7CC5-D315ED521766}"/>
              </a:ext>
            </a:extLst>
          </p:cNvPr>
          <p:cNvSpPr txBox="1"/>
          <p:nvPr/>
        </p:nvSpPr>
        <p:spPr>
          <a:xfrm>
            <a:off x="9010614" y="4622130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Service Rep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49;gf543429737_0_0">
            <a:extLst>
              <a:ext uri="{FF2B5EF4-FFF2-40B4-BE49-F238E27FC236}">
                <a16:creationId xmlns:a16="http://schemas.microsoft.com/office/drawing/2014/main" id="{1CE32F6B-410C-7549-D5C1-4537EC29D6E4}"/>
              </a:ext>
            </a:extLst>
          </p:cNvPr>
          <p:cNvSpPr txBox="1"/>
          <p:nvPr/>
        </p:nvSpPr>
        <p:spPr>
          <a:xfrm>
            <a:off x="4266710" y="4659568"/>
            <a:ext cx="163745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Mechanics Contractor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Pentagon 8">
            <a:extLst>
              <a:ext uri="{FF2B5EF4-FFF2-40B4-BE49-F238E27FC236}">
                <a16:creationId xmlns:a16="http://schemas.microsoft.com/office/drawing/2014/main" id="{EDD172E7-2286-FB40-5BFB-137232A82195}"/>
              </a:ext>
            </a:extLst>
          </p:cNvPr>
          <p:cNvSpPr/>
          <p:nvPr/>
        </p:nvSpPr>
        <p:spPr>
          <a:xfrm>
            <a:off x="-17308" y="3552683"/>
            <a:ext cx="2653140" cy="69143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bg1"/>
                </a:solidFill>
                <a:latin typeface="+mj-lt"/>
              </a:rPr>
              <a:t>New Adult Learner</a:t>
            </a:r>
          </a:p>
        </p:txBody>
      </p:sp>
      <p:sp>
        <p:nvSpPr>
          <p:cNvPr id="52" name="Pentagon 8">
            <a:extLst>
              <a:ext uri="{FF2B5EF4-FFF2-40B4-BE49-F238E27FC236}">
                <a16:creationId xmlns:a16="http://schemas.microsoft.com/office/drawing/2014/main" id="{EC1A2E4B-8056-BACB-BD34-3F5FEE26094F}"/>
              </a:ext>
            </a:extLst>
          </p:cNvPr>
          <p:cNvSpPr/>
          <p:nvPr/>
        </p:nvSpPr>
        <p:spPr>
          <a:xfrm>
            <a:off x="-8248" y="5383818"/>
            <a:ext cx="2653140" cy="691438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bg1"/>
                </a:solidFill>
                <a:latin typeface="+mj-lt"/>
              </a:rPr>
              <a:t>Mature Adult Learner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322F5C-9567-1BC3-A526-E076A57579F5}"/>
              </a:ext>
            </a:extLst>
          </p:cNvPr>
          <p:cNvGrpSpPr/>
          <p:nvPr/>
        </p:nvGrpSpPr>
        <p:grpSpPr>
          <a:xfrm>
            <a:off x="19745" y="5835970"/>
            <a:ext cx="1493845" cy="769411"/>
            <a:chOff x="875937" y="3436556"/>
            <a:chExt cx="6669882" cy="3304628"/>
          </a:xfrm>
        </p:grpSpPr>
        <p:pic>
          <p:nvPicPr>
            <p:cNvPr id="54" name="Google Shape;91;p1" descr="Logo&#10;&#10;Description automatically generated">
              <a:extLst>
                <a:ext uri="{FF2B5EF4-FFF2-40B4-BE49-F238E27FC236}">
                  <a16:creationId xmlns:a16="http://schemas.microsoft.com/office/drawing/2014/main" id="{97BE109C-136A-6885-515E-393DB2AAF21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5907"/>
            <a:stretch/>
          </p:blipFill>
          <p:spPr>
            <a:xfrm>
              <a:off x="875937" y="3436556"/>
              <a:ext cx="3971424" cy="29425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" name="Google Shape;92;p1">
              <a:extLst>
                <a:ext uri="{FF2B5EF4-FFF2-40B4-BE49-F238E27FC236}">
                  <a16:creationId xmlns:a16="http://schemas.microsoft.com/office/drawing/2014/main" id="{829019D6-ADB6-7AEB-B1DF-875268CF85D0}"/>
                </a:ext>
              </a:extLst>
            </p:cNvPr>
            <p:cNvCxnSpPr>
              <a:cxnSpLocks/>
            </p:cNvCxnSpPr>
            <p:nvPr/>
          </p:nvCxnSpPr>
          <p:spPr>
            <a:xfrm>
              <a:off x="4840179" y="5083914"/>
              <a:ext cx="0" cy="1295184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56" name="Picture 55" descr="Text&#10;&#10;Description automatically generated">
              <a:extLst>
                <a:ext uri="{FF2B5EF4-FFF2-40B4-BE49-F238E27FC236}">
                  <a16:creationId xmlns:a16="http://schemas.microsoft.com/office/drawing/2014/main" id="{778DAE7F-0EB2-B6D3-D7CD-36621074F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6618" y="4481983"/>
              <a:ext cx="2259201" cy="225920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625D9C-5162-FA85-D8C9-453C6D038CC2}"/>
              </a:ext>
            </a:extLst>
          </p:cNvPr>
          <p:cNvGrpSpPr/>
          <p:nvPr/>
        </p:nvGrpSpPr>
        <p:grpSpPr>
          <a:xfrm>
            <a:off x="49456" y="4154665"/>
            <a:ext cx="1705534" cy="691438"/>
            <a:chOff x="564739" y="2917615"/>
            <a:chExt cx="9038915" cy="3136433"/>
          </a:xfrm>
        </p:grpSpPr>
        <p:pic>
          <p:nvPicPr>
            <p:cNvPr id="58" name="Google Shape;90;p1" descr="Higher education enrollment marketing | Thinking Cap Agency">
              <a:extLst>
                <a:ext uri="{FF2B5EF4-FFF2-40B4-BE49-F238E27FC236}">
                  <a16:creationId xmlns:a16="http://schemas.microsoft.com/office/drawing/2014/main" id="{ECAC6340-AF8F-A809-110C-7312DAA56C8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57010" y="3872909"/>
              <a:ext cx="4646644" cy="2181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91;p1" descr="Logo&#10;&#10;Description automatically generated">
              <a:extLst>
                <a:ext uri="{FF2B5EF4-FFF2-40B4-BE49-F238E27FC236}">
                  <a16:creationId xmlns:a16="http://schemas.microsoft.com/office/drawing/2014/main" id="{3207892C-F0F7-2962-4A10-D3171221163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5907"/>
            <a:stretch/>
          </p:blipFill>
          <p:spPr>
            <a:xfrm>
              <a:off x="564739" y="2917615"/>
              <a:ext cx="3971424" cy="29425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" name="Google Shape;92;p1">
              <a:extLst>
                <a:ext uri="{FF2B5EF4-FFF2-40B4-BE49-F238E27FC236}">
                  <a16:creationId xmlns:a16="http://schemas.microsoft.com/office/drawing/2014/main" id="{179CCE22-1915-60C5-00B4-B633CE0A66F6}"/>
                </a:ext>
              </a:extLst>
            </p:cNvPr>
            <p:cNvCxnSpPr>
              <a:cxnSpLocks/>
            </p:cNvCxnSpPr>
            <p:nvPr/>
          </p:nvCxnSpPr>
          <p:spPr>
            <a:xfrm>
              <a:off x="4528981" y="4564973"/>
              <a:ext cx="0" cy="1295184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1" name="Google Shape;300;gebb970fc86_0_49">
            <a:extLst>
              <a:ext uri="{FF2B5EF4-FFF2-40B4-BE49-F238E27FC236}">
                <a16:creationId xmlns:a16="http://schemas.microsoft.com/office/drawing/2014/main" id="{25CDC432-2D4E-A64A-9892-C126E933E5D9}"/>
              </a:ext>
            </a:extLst>
          </p:cNvPr>
          <p:cNvGrpSpPr/>
          <p:nvPr/>
        </p:nvGrpSpPr>
        <p:grpSpPr>
          <a:xfrm>
            <a:off x="6113274" y="1452199"/>
            <a:ext cx="877220" cy="844533"/>
            <a:chOff x="4306580" y="1215300"/>
            <a:chExt cx="1575000" cy="1599600"/>
          </a:xfrm>
        </p:grpSpPr>
        <p:sp>
          <p:nvSpPr>
            <p:cNvPr id="62" name="Google Shape;301;gebb970fc86_0_49">
              <a:extLst>
                <a:ext uri="{FF2B5EF4-FFF2-40B4-BE49-F238E27FC236}">
                  <a16:creationId xmlns:a16="http://schemas.microsoft.com/office/drawing/2014/main" id="{FFC3414C-7D10-2161-E0BE-FE21A15ED9D6}"/>
                </a:ext>
              </a:extLst>
            </p:cNvPr>
            <p:cNvSpPr/>
            <p:nvPr/>
          </p:nvSpPr>
          <p:spPr>
            <a:xfrm>
              <a:off x="4306580" y="1215300"/>
              <a:ext cx="1575000" cy="15996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Google Shape;302;gebb970fc86_0_49">
              <a:extLst>
                <a:ext uri="{FF2B5EF4-FFF2-40B4-BE49-F238E27FC236}">
                  <a16:creationId xmlns:a16="http://schemas.microsoft.com/office/drawing/2014/main" id="{6D37CE55-8A3F-FCB3-E442-6FCEA2662B7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88600" y="1409613"/>
              <a:ext cx="1210962" cy="12109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oogle Shape;303;gebb970fc86_0_49">
            <a:extLst>
              <a:ext uri="{FF2B5EF4-FFF2-40B4-BE49-F238E27FC236}">
                <a16:creationId xmlns:a16="http://schemas.microsoft.com/office/drawing/2014/main" id="{3CD81258-D105-FC4C-157E-1FE2B786CE09}"/>
              </a:ext>
            </a:extLst>
          </p:cNvPr>
          <p:cNvGrpSpPr/>
          <p:nvPr/>
        </p:nvGrpSpPr>
        <p:grpSpPr>
          <a:xfrm>
            <a:off x="2879204" y="1452199"/>
            <a:ext cx="877220" cy="844533"/>
            <a:chOff x="549986" y="1215300"/>
            <a:chExt cx="1575000" cy="1599600"/>
          </a:xfrm>
        </p:grpSpPr>
        <p:sp>
          <p:nvSpPr>
            <p:cNvPr id="65" name="Google Shape;304;gebb970fc86_0_49">
              <a:extLst>
                <a:ext uri="{FF2B5EF4-FFF2-40B4-BE49-F238E27FC236}">
                  <a16:creationId xmlns:a16="http://schemas.microsoft.com/office/drawing/2014/main" id="{0E85938F-04C7-0CA6-32F4-AE321D900D55}"/>
                </a:ext>
              </a:extLst>
            </p:cNvPr>
            <p:cNvSpPr/>
            <p:nvPr/>
          </p:nvSpPr>
          <p:spPr>
            <a:xfrm>
              <a:off x="549986" y="1215300"/>
              <a:ext cx="1575000" cy="1599600"/>
            </a:xfrm>
            <a:prstGeom prst="ellipse">
              <a:avLst/>
            </a:pr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Google Shape;305;gebb970fc86_0_49">
              <a:extLst>
                <a:ext uri="{FF2B5EF4-FFF2-40B4-BE49-F238E27FC236}">
                  <a16:creationId xmlns:a16="http://schemas.microsoft.com/office/drawing/2014/main" id="{A2B5FEAA-5AED-71F7-357C-80FD5908B9A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3775" y="1451400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oogle Shape;306;gebb970fc86_0_49">
            <a:extLst>
              <a:ext uri="{FF2B5EF4-FFF2-40B4-BE49-F238E27FC236}">
                <a16:creationId xmlns:a16="http://schemas.microsoft.com/office/drawing/2014/main" id="{89325351-0A6F-6940-157D-E0F0A103F411}"/>
              </a:ext>
            </a:extLst>
          </p:cNvPr>
          <p:cNvGrpSpPr/>
          <p:nvPr/>
        </p:nvGrpSpPr>
        <p:grpSpPr>
          <a:xfrm>
            <a:off x="9263387" y="1492974"/>
            <a:ext cx="877220" cy="844533"/>
            <a:chOff x="8063184" y="1256075"/>
            <a:chExt cx="1575000" cy="1599600"/>
          </a:xfrm>
        </p:grpSpPr>
        <p:sp>
          <p:nvSpPr>
            <p:cNvPr id="68" name="Google Shape;307;gebb970fc86_0_49">
              <a:extLst>
                <a:ext uri="{FF2B5EF4-FFF2-40B4-BE49-F238E27FC236}">
                  <a16:creationId xmlns:a16="http://schemas.microsoft.com/office/drawing/2014/main" id="{0D962D0E-18F8-C856-82D3-29E592BEF029}"/>
                </a:ext>
              </a:extLst>
            </p:cNvPr>
            <p:cNvSpPr/>
            <p:nvPr/>
          </p:nvSpPr>
          <p:spPr>
            <a:xfrm>
              <a:off x="8063184" y="1256075"/>
              <a:ext cx="1575000" cy="1599600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" name="Google Shape;308;gebb970fc86_0_49">
              <a:extLst>
                <a:ext uri="{FF2B5EF4-FFF2-40B4-BE49-F238E27FC236}">
                  <a16:creationId xmlns:a16="http://schemas.microsoft.com/office/drawing/2014/main" id="{BBE5B69C-5EDC-6ECA-3EBE-D67994627E6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86975" y="1492175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" name="Google Shape;309;gebb970fc86_0_49">
            <a:extLst>
              <a:ext uri="{FF2B5EF4-FFF2-40B4-BE49-F238E27FC236}">
                <a16:creationId xmlns:a16="http://schemas.microsoft.com/office/drawing/2014/main" id="{959372FC-FA66-485F-1AB3-1F2C282244B4}"/>
              </a:ext>
            </a:extLst>
          </p:cNvPr>
          <p:cNvGrpSpPr/>
          <p:nvPr/>
        </p:nvGrpSpPr>
        <p:grpSpPr>
          <a:xfrm>
            <a:off x="7720978" y="1492974"/>
            <a:ext cx="877220" cy="844533"/>
            <a:chOff x="6184873" y="1256075"/>
            <a:chExt cx="1575000" cy="1599600"/>
          </a:xfrm>
        </p:grpSpPr>
        <p:sp>
          <p:nvSpPr>
            <p:cNvPr id="71" name="Google Shape;310;gebb970fc86_0_49">
              <a:extLst>
                <a:ext uri="{FF2B5EF4-FFF2-40B4-BE49-F238E27FC236}">
                  <a16:creationId xmlns:a16="http://schemas.microsoft.com/office/drawing/2014/main" id="{F4171432-EBB0-F3FE-7219-7AC792753BD0}"/>
                </a:ext>
              </a:extLst>
            </p:cNvPr>
            <p:cNvSpPr/>
            <p:nvPr/>
          </p:nvSpPr>
          <p:spPr>
            <a:xfrm>
              <a:off x="6184873" y="1256075"/>
              <a:ext cx="1575000" cy="1599600"/>
            </a:xfrm>
            <a:prstGeom prst="ellipse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311;gebb970fc86_0_49">
              <a:extLst>
                <a:ext uri="{FF2B5EF4-FFF2-40B4-BE49-F238E27FC236}">
                  <a16:creationId xmlns:a16="http://schemas.microsoft.com/office/drawing/2014/main" id="{A2FF4ED8-12C6-B278-80C5-F7701B21364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49025" y="1532525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312;gebb970fc86_0_49">
            <a:extLst>
              <a:ext uri="{FF2B5EF4-FFF2-40B4-BE49-F238E27FC236}">
                <a16:creationId xmlns:a16="http://schemas.microsoft.com/office/drawing/2014/main" id="{521E2183-C55C-ED9C-FF89-DFB3DC78C83D}"/>
              </a:ext>
            </a:extLst>
          </p:cNvPr>
          <p:cNvGrpSpPr/>
          <p:nvPr/>
        </p:nvGrpSpPr>
        <p:grpSpPr>
          <a:xfrm>
            <a:off x="4589531" y="1492974"/>
            <a:ext cx="877220" cy="844533"/>
            <a:chOff x="2428271" y="1256075"/>
            <a:chExt cx="1575000" cy="1599600"/>
          </a:xfrm>
        </p:grpSpPr>
        <p:sp>
          <p:nvSpPr>
            <p:cNvPr id="74" name="Google Shape;313;gebb970fc86_0_49">
              <a:extLst>
                <a:ext uri="{FF2B5EF4-FFF2-40B4-BE49-F238E27FC236}">
                  <a16:creationId xmlns:a16="http://schemas.microsoft.com/office/drawing/2014/main" id="{DF4681E9-A775-DF27-E022-472D2F563D95}"/>
                </a:ext>
              </a:extLst>
            </p:cNvPr>
            <p:cNvSpPr/>
            <p:nvPr/>
          </p:nvSpPr>
          <p:spPr>
            <a:xfrm>
              <a:off x="2428271" y="1256075"/>
              <a:ext cx="1575000" cy="1599600"/>
            </a:xfrm>
            <a:prstGeom prst="ellipse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Google Shape;314;gebb970fc86_0_49">
              <a:extLst>
                <a:ext uri="{FF2B5EF4-FFF2-40B4-BE49-F238E27FC236}">
                  <a16:creationId xmlns:a16="http://schemas.microsoft.com/office/drawing/2014/main" id="{766FDD15-6205-45CF-57FC-E52B2D3B279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92425" y="1491750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315;gebb970fc86_0_49">
            <a:extLst>
              <a:ext uri="{FF2B5EF4-FFF2-40B4-BE49-F238E27FC236}">
                <a16:creationId xmlns:a16="http://schemas.microsoft.com/office/drawing/2014/main" id="{5BC2DC03-4695-6B54-0ACC-158DE1451251}"/>
              </a:ext>
            </a:extLst>
          </p:cNvPr>
          <p:cNvGrpSpPr/>
          <p:nvPr/>
        </p:nvGrpSpPr>
        <p:grpSpPr>
          <a:xfrm>
            <a:off x="10805770" y="1492974"/>
            <a:ext cx="877220" cy="844533"/>
            <a:chOff x="9941467" y="1256075"/>
            <a:chExt cx="1575000" cy="1599600"/>
          </a:xfrm>
        </p:grpSpPr>
        <p:sp>
          <p:nvSpPr>
            <p:cNvPr id="77" name="Google Shape;316;gebb970fc86_0_49">
              <a:extLst>
                <a:ext uri="{FF2B5EF4-FFF2-40B4-BE49-F238E27FC236}">
                  <a16:creationId xmlns:a16="http://schemas.microsoft.com/office/drawing/2014/main" id="{3C3E5447-647F-A1F3-EC93-E52F874EB643}"/>
                </a:ext>
              </a:extLst>
            </p:cNvPr>
            <p:cNvSpPr/>
            <p:nvPr/>
          </p:nvSpPr>
          <p:spPr>
            <a:xfrm>
              <a:off x="9941467" y="1256075"/>
              <a:ext cx="1575000" cy="1599600"/>
            </a:xfrm>
            <a:prstGeom prst="ellipse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Google Shape;317;gebb970fc86_0_49">
              <a:extLst>
                <a:ext uri="{FF2B5EF4-FFF2-40B4-BE49-F238E27FC236}">
                  <a16:creationId xmlns:a16="http://schemas.microsoft.com/office/drawing/2014/main" id="{79AE0CAF-4CA8-3EE0-455E-15529401256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23500" y="1450400"/>
              <a:ext cx="1210950" cy="1210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294;gebb970fc86_0_49">
            <a:extLst>
              <a:ext uri="{FF2B5EF4-FFF2-40B4-BE49-F238E27FC236}">
                <a16:creationId xmlns:a16="http://schemas.microsoft.com/office/drawing/2014/main" id="{5A935D6A-DFC1-2566-17AB-956602248889}"/>
              </a:ext>
            </a:extLst>
          </p:cNvPr>
          <p:cNvSpPr txBox="1"/>
          <p:nvPr/>
        </p:nvSpPr>
        <p:spPr>
          <a:xfrm>
            <a:off x="2420157" y="2146681"/>
            <a:ext cx="18807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Kaylie (23)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 Z/Young Mill’l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295;gebb970fc86_0_49">
            <a:extLst>
              <a:ext uri="{FF2B5EF4-FFF2-40B4-BE49-F238E27FC236}">
                <a16:creationId xmlns:a16="http://schemas.microsoft.com/office/drawing/2014/main" id="{FA3AD93C-5B7F-E6DA-9F84-E138518D4CA8}"/>
              </a:ext>
            </a:extLst>
          </p:cNvPr>
          <p:cNvSpPr txBox="1"/>
          <p:nvPr/>
        </p:nvSpPr>
        <p:spPr>
          <a:xfrm>
            <a:off x="4091005" y="2146681"/>
            <a:ext cx="1951548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Mateo (19)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 Z</a:t>
            </a: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/Young Mill’l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296;gebb970fc86_0_49">
            <a:extLst>
              <a:ext uri="{FF2B5EF4-FFF2-40B4-BE49-F238E27FC236}">
                <a16:creationId xmlns:a16="http://schemas.microsoft.com/office/drawing/2014/main" id="{A5E5715A-0687-8006-8DE0-DF9DA9CBD672}"/>
              </a:ext>
            </a:extLst>
          </p:cNvPr>
          <p:cNvSpPr txBox="1"/>
          <p:nvPr/>
        </p:nvSpPr>
        <p:spPr>
          <a:xfrm>
            <a:off x="5469958" y="2146681"/>
            <a:ext cx="21906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Carla (28)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Mid-Millennial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297;gebb970fc86_0_49">
            <a:extLst>
              <a:ext uri="{FF2B5EF4-FFF2-40B4-BE49-F238E27FC236}">
                <a16:creationId xmlns:a16="http://schemas.microsoft.com/office/drawing/2014/main" id="{A8F6C732-B1C9-B6C7-7CEC-46488D729FCC}"/>
              </a:ext>
            </a:extLst>
          </p:cNvPr>
          <p:cNvSpPr txBox="1"/>
          <p:nvPr/>
        </p:nvSpPr>
        <p:spPr>
          <a:xfrm>
            <a:off x="7338144" y="2146681"/>
            <a:ext cx="1727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Chris (31)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Mid-Millennial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298;gebb970fc86_0_49">
            <a:extLst>
              <a:ext uri="{FF2B5EF4-FFF2-40B4-BE49-F238E27FC236}">
                <a16:creationId xmlns:a16="http://schemas.microsoft.com/office/drawing/2014/main" id="{34572294-A376-D7DD-7847-C55A3C72E98C}"/>
              </a:ext>
            </a:extLst>
          </p:cNvPr>
          <p:cNvSpPr txBox="1"/>
          <p:nvPr/>
        </p:nvSpPr>
        <p:spPr>
          <a:xfrm>
            <a:off x="8880542" y="2146681"/>
            <a:ext cx="1727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Shauna (42)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Millennial</a:t>
            </a:r>
            <a:r>
              <a:rPr lang="en-US" sz="1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/Gen X’er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299;gebb970fc86_0_49">
            <a:extLst>
              <a:ext uri="{FF2B5EF4-FFF2-40B4-BE49-F238E27FC236}">
                <a16:creationId xmlns:a16="http://schemas.microsoft.com/office/drawing/2014/main" id="{A1813DEE-05C5-C061-0E0E-37439CB7D67B}"/>
              </a:ext>
            </a:extLst>
          </p:cNvPr>
          <p:cNvSpPr txBox="1"/>
          <p:nvPr/>
        </p:nvSpPr>
        <p:spPr>
          <a:xfrm>
            <a:off x="10425765" y="2232831"/>
            <a:ext cx="17274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Phil (37)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Millennial+</a:t>
            </a:r>
            <a:endParaRPr sz="14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327;gebb970fc86_0_49">
            <a:extLst>
              <a:ext uri="{FF2B5EF4-FFF2-40B4-BE49-F238E27FC236}">
                <a16:creationId xmlns:a16="http://schemas.microsoft.com/office/drawing/2014/main" id="{9DA6E54D-12D9-5C91-676F-45C98ED6D913}"/>
              </a:ext>
            </a:extLst>
          </p:cNvPr>
          <p:cNvSpPr txBox="1"/>
          <p:nvPr/>
        </p:nvSpPr>
        <p:spPr>
          <a:xfrm>
            <a:off x="2555307" y="2572656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Associates Degree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28;gebb970fc86_0_49">
            <a:extLst>
              <a:ext uri="{FF2B5EF4-FFF2-40B4-BE49-F238E27FC236}">
                <a16:creationId xmlns:a16="http://schemas.microsoft.com/office/drawing/2014/main" id="{EA8D5E4C-D20A-3186-567A-AD8B2F406339}"/>
              </a:ext>
            </a:extLst>
          </p:cNvPr>
          <p:cNvSpPr txBox="1"/>
          <p:nvPr/>
        </p:nvSpPr>
        <p:spPr>
          <a:xfrm>
            <a:off x="2627744" y="2770002"/>
            <a:ext cx="1524303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Full-time hotel front-desk rep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330;gebb970fc86_0_49">
            <a:extLst>
              <a:ext uri="{FF2B5EF4-FFF2-40B4-BE49-F238E27FC236}">
                <a16:creationId xmlns:a16="http://schemas.microsoft.com/office/drawing/2014/main" id="{406B174A-E879-251C-C034-AA248407D574}"/>
              </a:ext>
            </a:extLst>
          </p:cNvPr>
          <p:cNvSpPr txBox="1"/>
          <p:nvPr/>
        </p:nvSpPr>
        <p:spPr>
          <a:xfrm>
            <a:off x="7297241" y="2570295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School/GED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331;gebb970fc86_0_49">
            <a:extLst>
              <a:ext uri="{FF2B5EF4-FFF2-40B4-BE49-F238E27FC236}">
                <a16:creationId xmlns:a16="http://schemas.microsoft.com/office/drawing/2014/main" id="{99AEBE8E-19A9-25E8-8D3C-06DCA9F52757}"/>
              </a:ext>
            </a:extLst>
          </p:cNvPr>
          <p:cNvSpPr txBox="1"/>
          <p:nvPr/>
        </p:nvSpPr>
        <p:spPr>
          <a:xfrm>
            <a:off x="10466865" y="2822436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Government contractor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333;gebb970fc86_0_49">
            <a:extLst>
              <a:ext uri="{FF2B5EF4-FFF2-40B4-BE49-F238E27FC236}">
                <a16:creationId xmlns:a16="http://schemas.microsoft.com/office/drawing/2014/main" id="{3DBE1F2F-8F37-4E95-0486-145399E19B85}"/>
              </a:ext>
            </a:extLst>
          </p:cNvPr>
          <p:cNvSpPr txBox="1"/>
          <p:nvPr/>
        </p:nvSpPr>
        <p:spPr>
          <a:xfrm>
            <a:off x="5708730" y="2572332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Graduate Degree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334;gebb970fc86_0_49">
            <a:extLst>
              <a:ext uri="{FF2B5EF4-FFF2-40B4-BE49-F238E27FC236}">
                <a16:creationId xmlns:a16="http://schemas.microsoft.com/office/drawing/2014/main" id="{D7F6189D-BB34-D5A6-A49C-0198DB0C9B81}"/>
              </a:ext>
            </a:extLst>
          </p:cNvPr>
          <p:cNvSpPr txBox="1"/>
          <p:nvPr/>
        </p:nvSpPr>
        <p:spPr>
          <a:xfrm>
            <a:off x="5738447" y="2725539"/>
            <a:ext cx="1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manager in a large telecom firm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336;gebb970fc86_0_49">
            <a:extLst>
              <a:ext uri="{FF2B5EF4-FFF2-40B4-BE49-F238E27FC236}">
                <a16:creationId xmlns:a16="http://schemas.microsoft.com/office/drawing/2014/main" id="{F4A099DD-E716-8764-5659-3FD390E2DAB4}"/>
              </a:ext>
            </a:extLst>
          </p:cNvPr>
          <p:cNvSpPr txBox="1"/>
          <p:nvPr/>
        </p:nvSpPr>
        <p:spPr>
          <a:xfrm>
            <a:off x="10405974" y="2658806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Bachelor’s Degree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337;gebb970fc86_0_49">
            <a:extLst>
              <a:ext uri="{FF2B5EF4-FFF2-40B4-BE49-F238E27FC236}">
                <a16:creationId xmlns:a16="http://schemas.microsoft.com/office/drawing/2014/main" id="{3FBBB1A8-710A-CF16-4CC5-CF046F1C16FC}"/>
              </a:ext>
            </a:extLst>
          </p:cNvPr>
          <p:cNvSpPr txBox="1"/>
          <p:nvPr/>
        </p:nvSpPr>
        <p:spPr>
          <a:xfrm>
            <a:off x="7395030" y="2760899"/>
            <a:ext cx="1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Between career paths, seeking employment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39;gebb970fc86_0_49">
            <a:extLst>
              <a:ext uri="{FF2B5EF4-FFF2-40B4-BE49-F238E27FC236}">
                <a16:creationId xmlns:a16="http://schemas.microsoft.com/office/drawing/2014/main" id="{C2F25A5F-C6E0-25F4-BC11-9373F1010779}"/>
              </a:ext>
            </a:extLst>
          </p:cNvPr>
          <p:cNvSpPr txBox="1"/>
          <p:nvPr/>
        </p:nvSpPr>
        <p:spPr>
          <a:xfrm>
            <a:off x="8877889" y="2572332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Bachelor's Degree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340;gebb970fc86_0_49">
            <a:extLst>
              <a:ext uri="{FF2B5EF4-FFF2-40B4-BE49-F238E27FC236}">
                <a16:creationId xmlns:a16="http://schemas.microsoft.com/office/drawing/2014/main" id="{5AF718DD-A467-AE98-0E1D-F09943951C5D}"/>
              </a:ext>
            </a:extLst>
          </p:cNvPr>
          <p:cNvSpPr txBox="1"/>
          <p:nvPr/>
        </p:nvSpPr>
        <p:spPr>
          <a:xfrm>
            <a:off x="8958526" y="2782800"/>
            <a:ext cx="1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Sales rep at a large pharma company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342;gebb970fc86_0_49">
            <a:extLst>
              <a:ext uri="{FF2B5EF4-FFF2-40B4-BE49-F238E27FC236}">
                <a16:creationId xmlns:a16="http://schemas.microsoft.com/office/drawing/2014/main" id="{28D971D4-0984-685F-EEA5-D95A0914AEDB}"/>
              </a:ext>
            </a:extLst>
          </p:cNvPr>
          <p:cNvSpPr txBox="1"/>
          <p:nvPr/>
        </p:nvSpPr>
        <p:spPr>
          <a:xfrm>
            <a:off x="4198374" y="2572656"/>
            <a:ext cx="168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Didn’t complete college 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343;gebb970fc86_0_49">
            <a:extLst>
              <a:ext uri="{FF2B5EF4-FFF2-40B4-BE49-F238E27FC236}">
                <a16:creationId xmlns:a16="http://schemas.microsoft.com/office/drawing/2014/main" id="{A1D1487F-B3C2-E8DA-9F06-D656C585571E}"/>
              </a:ext>
            </a:extLst>
          </p:cNvPr>
          <p:cNvSpPr txBox="1"/>
          <p:nvPr/>
        </p:nvSpPr>
        <p:spPr>
          <a:xfrm>
            <a:off x="4161739" y="2770546"/>
            <a:ext cx="180996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Part-time retail service rep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Pentagon 8">
            <a:extLst>
              <a:ext uri="{FF2B5EF4-FFF2-40B4-BE49-F238E27FC236}">
                <a16:creationId xmlns:a16="http://schemas.microsoft.com/office/drawing/2014/main" id="{90E41659-8513-47D6-33B5-89D2A1DCDF04}"/>
              </a:ext>
            </a:extLst>
          </p:cNvPr>
          <p:cNvSpPr/>
          <p:nvPr/>
        </p:nvSpPr>
        <p:spPr>
          <a:xfrm>
            <a:off x="-8248" y="1953895"/>
            <a:ext cx="2653140" cy="691438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tx1"/>
                </a:solidFill>
                <a:latin typeface="+mj-lt"/>
              </a:rPr>
              <a:t>Disengaged Learner</a:t>
            </a:r>
          </a:p>
          <a:p>
            <a:pPr algn="ctr"/>
            <a:r>
              <a:rPr lang="en-US" sz="1400" i="1">
                <a:solidFill>
                  <a:schemeClr val="tx1"/>
                </a:solidFill>
                <a:latin typeface="+mj-lt"/>
              </a:rPr>
              <a:t>(some college, no degree)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467D328-9FC0-C2BF-5B66-D2660C88C277}"/>
              </a:ext>
            </a:extLst>
          </p:cNvPr>
          <p:cNvGrpSpPr/>
          <p:nvPr/>
        </p:nvGrpSpPr>
        <p:grpSpPr>
          <a:xfrm>
            <a:off x="-21455" y="2414033"/>
            <a:ext cx="1930776" cy="654085"/>
            <a:chOff x="549368" y="1453030"/>
            <a:chExt cx="9481959" cy="2942542"/>
          </a:xfrm>
        </p:grpSpPr>
        <p:pic>
          <p:nvPicPr>
            <p:cNvPr id="99" name="Google Shape;91;p1" descr="Logo&#10;&#10;Description automatically generated">
              <a:extLst>
                <a:ext uri="{FF2B5EF4-FFF2-40B4-BE49-F238E27FC236}">
                  <a16:creationId xmlns:a16="http://schemas.microsoft.com/office/drawing/2014/main" id="{565386B7-212B-8905-BE62-B14F542134B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5907"/>
            <a:stretch/>
          </p:blipFill>
          <p:spPr>
            <a:xfrm>
              <a:off x="549368" y="1453030"/>
              <a:ext cx="3971424" cy="29425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" name="Google Shape;92;p1">
              <a:extLst>
                <a:ext uri="{FF2B5EF4-FFF2-40B4-BE49-F238E27FC236}">
                  <a16:creationId xmlns:a16="http://schemas.microsoft.com/office/drawing/2014/main" id="{5038111E-C8BF-E727-84D2-BF9F43B20AA9}"/>
                </a:ext>
              </a:extLst>
            </p:cNvPr>
            <p:cNvCxnSpPr>
              <a:cxnSpLocks/>
            </p:cNvCxnSpPr>
            <p:nvPr/>
          </p:nvCxnSpPr>
          <p:spPr>
            <a:xfrm>
              <a:off x="4513610" y="3100388"/>
              <a:ext cx="0" cy="1295184"/>
            </a:xfrm>
            <a:prstGeom prst="straightConnector1">
              <a:avLst/>
            </a:prstGeom>
            <a:noFill/>
            <a:ln w="190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1" name="Google Shape;92;p1" descr="StraighterLine Pathway Services">
              <a:extLst>
                <a:ext uri="{FF2B5EF4-FFF2-40B4-BE49-F238E27FC236}">
                  <a16:creationId xmlns:a16="http://schemas.microsoft.com/office/drawing/2014/main" id="{B076D06A-D155-5D09-2804-9137C1A4210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130113" y="3473970"/>
              <a:ext cx="4901214" cy="7801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BB3E16F4-FA64-4784-6516-D1C8EFD008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3642" y="81683"/>
            <a:ext cx="871620" cy="3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A96B-A769-72E8-D568-0F36E5C0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They Differ?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3A1DD-4C83-F3DF-C2B8-885B127177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21CFDB-A481-FBD7-5981-C7AD000E6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557492"/>
              </p:ext>
            </p:extLst>
          </p:nvPr>
        </p:nvGraphicFramePr>
        <p:xfrm>
          <a:off x="577078" y="2175763"/>
          <a:ext cx="11077154" cy="44949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39874">
                  <a:extLst>
                    <a:ext uri="{9D8B030D-6E8A-4147-A177-3AD203B41FA5}">
                      <a16:colId xmlns:a16="http://schemas.microsoft.com/office/drawing/2014/main" val="3730504076"/>
                    </a:ext>
                  </a:extLst>
                </a:gridCol>
                <a:gridCol w="1231573">
                  <a:extLst>
                    <a:ext uri="{9D8B030D-6E8A-4147-A177-3AD203B41FA5}">
                      <a16:colId xmlns:a16="http://schemas.microsoft.com/office/drawing/2014/main" val="1634505058"/>
                    </a:ext>
                  </a:extLst>
                </a:gridCol>
                <a:gridCol w="1371524">
                  <a:extLst>
                    <a:ext uri="{9D8B030D-6E8A-4147-A177-3AD203B41FA5}">
                      <a16:colId xmlns:a16="http://schemas.microsoft.com/office/drawing/2014/main" val="669127279"/>
                    </a:ext>
                  </a:extLst>
                </a:gridCol>
                <a:gridCol w="1350530">
                  <a:extLst>
                    <a:ext uri="{9D8B030D-6E8A-4147-A177-3AD203B41FA5}">
                      <a16:colId xmlns:a16="http://schemas.microsoft.com/office/drawing/2014/main" val="661122759"/>
                    </a:ext>
                  </a:extLst>
                </a:gridCol>
                <a:gridCol w="1294551">
                  <a:extLst>
                    <a:ext uri="{9D8B030D-6E8A-4147-A177-3AD203B41FA5}">
                      <a16:colId xmlns:a16="http://schemas.microsoft.com/office/drawing/2014/main" val="548373195"/>
                    </a:ext>
                  </a:extLst>
                </a:gridCol>
                <a:gridCol w="1294551">
                  <a:extLst>
                    <a:ext uri="{9D8B030D-6E8A-4147-A177-3AD203B41FA5}">
                      <a16:colId xmlns:a16="http://schemas.microsoft.com/office/drawing/2014/main" val="1430370709"/>
                    </a:ext>
                  </a:extLst>
                </a:gridCol>
                <a:gridCol w="1294551">
                  <a:extLst>
                    <a:ext uri="{9D8B030D-6E8A-4147-A177-3AD203B41FA5}">
                      <a16:colId xmlns:a16="http://schemas.microsoft.com/office/drawing/2014/main" val="1642441921"/>
                    </a:ext>
                  </a:extLst>
                </a:gridCol>
              </a:tblGrid>
              <a:tr h="27572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Kaylie (23)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Mateo (19)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Carla (28)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Chris (31)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Shauna (42)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Phil (37)</a:t>
                      </a:r>
                    </a:p>
                  </a:txBody>
                  <a:tcPr marL="92636" marR="92636" marT="46318" marB="46318"/>
                </a:tc>
                <a:extLst>
                  <a:ext uri="{0D108BD9-81ED-4DB2-BD59-A6C34878D82A}">
                    <a16:rowId xmlns:a16="http://schemas.microsoft.com/office/drawing/2014/main" val="404155647"/>
                  </a:ext>
                </a:extLst>
              </a:tr>
              <a:tr h="303185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Employed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81%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53%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77%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54%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426774799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Interested in Personal Advancement </a:t>
                      </a:r>
                    </a:p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(% Extremely/Very Interested)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55%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56%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37%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52%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710346893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Higher Education Provides A Positive ROI </a:t>
                      </a:r>
                    </a:p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(% Strongly Agree/Agree)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69%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85%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81%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77%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1874481390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Colleges and Universities Can’t Keep Up with the Economy (% Strongly Agree/Agree)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61%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63%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57%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417947405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Stackable Credentials Provide Greater Value </a:t>
                      </a:r>
                    </a:p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(% Strongly Agree/Agree)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66%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75%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3974381022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Preparedness for Entering the New Economy </a:t>
                      </a:r>
                    </a:p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(% Extremely Prepared)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16%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22%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2261130365"/>
                  </a:ext>
                </a:extLst>
              </a:tr>
              <a:tr h="4130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Comfortability Gathering Information Online</a:t>
                      </a:r>
                    </a:p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(% Extremely Comfortable)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27%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34%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2539027254"/>
                  </a:ext>
                </a:extLst>
              </a:tr>
              <a:tr h="303185">
                <a:tc>
                  <a:txBody>
                    <a:bodyPr/>
                    <a:lstStyle/>
                    <a:p>
                      <a:r>
                        <a:rPr lang="en-US" sz="1100"/>
                        <a:t>Motivation: Advance Career (% Primary Motivation)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27%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36%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36%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22%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3539315376"/>
                  </a:ext>
                </a:extLst>
              </a:tr>
              <a:tr h="303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Motivation: Increase Salary (% Primary Motivation)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20%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22%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2312858601"/>
                  </a:ext>
                </a:extLst>
              </a:tr>
              <a:tr h="303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Motivation: Gain Knowledge (% Primary Motivation)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734359109"/>
                  </a:ext>
                </a:extLst>
              </a:tr>
              <a:tr h="248256">
                <a:tc>
                  <a:txBody>
                    <a:bodyPr/>
                    <a:lstStyle/>
                    <a:p>
                      <a:r>
                        <a:rPr lang="en-US" sz="1100"/>
                        <a:t>Motivation: Better Oneself (% Primary Motivation)</a:t>
                      </a:r>
                    </a:p>
                  </a:txBody>
                  <a:tcPr marL="92636" marR="92636" marT="46318" marB="463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14%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11%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15%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10%</a:t>
                      </a:r>
                    </a:p>
                  </a:txBody>
                  <a:tcPr marL="92636" marR="92636" marT="46318" marB="463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19%</a:t>
                      </a:r>
                    </a:p>
                  </a:txBody>
                  <a:tcPr marL="92636" marR="92636" marT="46318" marB="46318" anchor="ctr"/>
                </a:tc>
                <a:extLst>
                  <a:ext uri="{0D108BD9-81ED-4DB2-BD59-A6C34878D82A}">
                    <a16:rowId xmlns:a16="http://schemas.microsoft.com/office/drawing/2014/main" val="3121110352"/>
                  </a:ext>
                </a:extLst>
              </a:tr>
            </a:tbl>
          </a:graphicData>
        </a:graphic>
      </p:graphicFrame>
      <p:pic>
        <p:nvPicPr>
          <p:cNvPr id="6" name="Google Shape;15;p62">
            <a:extLst>
              <a:ext uri="{FF2B5EF4-FFF2-40B4-BE49-F238E27FC236}">
                <a16:creationId xmlns:a16="http://schemas.microsoft.com/office/drawing/2014/main" id="{2E897BDC-1E89-94F9-92E0-6C830DB0C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7561"/>
          <a:stretch/>
        </p:blipFill>
        <p:spPr>
          <a:xfrm>
            <a:off x="10157133" y="136258"/>
            <a:ext cx="1986934" cy="396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300;gebb970fc86_0_49">
            <a:extLst>
              <a:ext uri="{FF2B5EF4-FFF2-40B4-BE49-F238E27FC236}">
                <a16:creationId xmlns:a16="http://schemas.microsoft.com/office/drawing/2014/main" id="{6117B86E-28F7-78CC-2F7F-DABCE6FCCF03}"/>
              </a:ext>
            </a:extLst>
          </p:cNvPr>
          <p:cNvGrpSpPr/>
          <p:nvPr/>
        </p:nvGrpSpPr>
        <p:grpSpPr>
          <a:xfrm>
            <a:off x="6691401" y="1402930"/>
            <a:ext cx="746419" cy="758077"/>
            <a:chOff x="4306580" y="1215300"/>
            <a:chExt cx="1575000" cy="1599600"/>
          </a:xfrm>
        </p:grpSpPr>
        <p:sp>
          <p:nvSpPr>
            <p:cNvPr id="8" name="Google Shape;301;gebb970fc86_0_49">
              <a:extLst>
                <a:ext uri="{FF2B5EF4-FFF2-40B4-BE49-F238E27FC236}">
                  <a16:creationId xmlns:a16="http://schemas.microsoft.com/office/drawing/2014/main" id="{34C9D486-3F4D-92CF-63BC-438CE9A77CE1}"/>
                </a:ext>
              </a:extLst>
            </p:cNvPr>
            <p:cNvSpPr/>
            <p:nvPr/>
          </p:nvSpPr>
          <p:spPr>
            <a:xfrm>
              <a:off x="4306580" y="1215300"/>
              <a:ext cx="1575000" cy="15996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302;gebb970fc86_0_49">
              <a:extLst>
                <a:ext uri="{FF2B5EF4-FFF2-40B4-BE49-F238E27FC236}">
                  <a16:creationId xmlns:a16="http://schemas.microsoft.com/office/drawing/2014/main" id="{0CC50B9F-C64C-9AF3-883B-D9529C43475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88600" y="1409613"/>
              <a:ext cx="1210962" cy="12109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oogle Shape;303;gebb970fc86_0_49">
            <a:extLst>
              <a:ext uri="{FF2B5EF4-FFF2-40B4-BE49-F238E27FC236}">
                <a16:creationId xmlns:a16="http://schemas.microsoft.com/office/drawing/2014/main" id="{53DC4D88-A68D-4C3B-635B-B15C0DAD7A4B}"/>
              </a:ext>
            </a:extLst>
          </p:cNvPr>
          <p:cNvGrpSpPr/>
          <p:nvPr/>
        </p:nvGrpSpPr>
        <p:grpSpPr>
          <a:xfrm>
            <a:off x="4007763" y="1402931"/>
            <a:ext cx="746419" cy="758077"/>
            <a:chOff x="549986" y="1215300"/>
            <a:chExt cx="1575000" cy="1599600"/>
          </a:xfrm>
        </p:grpSpPr>
        <p:sp>
          <p:nvSpPr>
            <p:cNvPr id="11" name="Google Shape;304;gebb970fc86_0_49">
              <a:extLst>
                <a:ext uri="{FF2B5EF4-FFF2-40B4-BE49-F238E27FC236}">
                  <a16:creationId xmlns:a16="http://schemas.microsoft.com/office/drawing/2014/main" id="{77CCA837-4CD2-80C9-D0A6-8DDAFA899AC9}"/>
                </a:ext>
              </a:extLst>
            </p:cNvPr>
            <p:cNvSpPr/>
            <p:nvPr/>
          </p:nvSpPr>
          <p:spPr>
            <a:xfrm>
              <a:off x="549986" y="1215300"/>
              <a:ext cx="1575000" cy="1599600"/>
            </a:xfrm>
            <a:prstGeom prst="ellipse">
              <a:avLst/>
            </a:pr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305;gebb970fc86_0_49">
              <a:extLst>
                <a:ext uri="{FF2B5EF4-FFF2-40B4-BE49-F238E27FC236}">
                  <a16:creationId xmlns:a16="http://schemas.microsoft.com/office/drawing/2014/main" id="{8D9F2C4A-A2FE-539E-1A15-0D460AAED3B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3775" y="1451400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306;gebb970fc86_0_49">
            <a:extLst>
              <a:ext uri="{FF2B5EF4-FFF2-40B4-BE49-F238E27FC236}">
                <a16:creationId xmlns:a16="http://schemas.microsoft.com/office/drawing/2014/main" id="{5F7C081D-4C8D-A5CB-F261-A12241F8BCAC}"/>
              </a:ext>
            </a:extLst>
          </p:cNvPr>
          <p:cNvGrpSpPr/>
          <p:nvPr/>
        </p:nvGrpSpPr>
        <p:grpSpPr>
          <a:xfrm>
            <a:off x="9331252" y="1400084"/>
            <a:ext cx="746419" cy="758077"/>
            <a:chOff x="8063184" y="1256075"/>
            <a:chExt cx="1575000" cy="1599600"/>
          </a:xfrm>
        </p:grpSpPr>
        <p:sp>
          <p:nvSpPr>
            <p:cNvPr id="14" name="Google Shape;307;gebb970fc86_0_49">
              <a:extLst>
                <a:ext uri="{FF2B5EF4-FFF2-40B4-BE49-F238E27FC236}">
                  <a16:creationId xmlns:a16="http://schemas.microsoft.com/office/drawing/2014/main" id="{38F3FAB7-D0AF-7964-4073-7F82468D47D6}"/>
                </a:ext>
              </a:extLst>
            </p:cNvPr>
            <p:cNvSpPr/>
            <p:nvPr/>
          </p:nvSpPr>
          <p:spPr>
            <a:xfrm>
              <a:off x="8063184" y="1256075"/>
              <a:ext cx="1575000" cy="1599600"/>
            </a:xfrm>
            <a:prstGeom prst="ellipse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308;gebb970fc86_0_49">
              <a:extLst>
                <a:ext uri="{FF2B5EF4-FFF2-40B4-BE49-F238E27FC236}">
                  <a16:creationId xmlns:a16="http://schemas.microsoft.com/office/drawing/2014/main" id="{C26D5FFF-5DA7-22A6-3699-BE556B36EA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86975" y="1492175"/>
              <a:ext cx="1127400" cy="112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309;gebb970fc86_0_49">
            <a:extLst>
              <a:ext uri="{FF2B5EF4-FFF2-40B4-BE49-F238E27FC236}">
                <a16:creationId xmlns:a16="http://schemas.microsoft.com/office/drawing/2014/main" id="{D4AD7AC6-0FF7-EDFD-A23E-B6434842EAA5}"/>
              </a:ext>
            </a:extLst>
          </p:cNvPr>
          <p:cNvGrpSpPr/>
          <p:nvPr/>
        </p:nvGrpSpPr>
        <p:grpSpPr>
          <a:xfrm>
            <a:off x="7979579" y="1400084"/>
            <a:ext cx="746419" cy="758077"/>
            <a:chOff x="6184873" y="1256075"/>
            <a:chExt cx="1575000" cy="1599600"/>
          </a:xfrm>
        </p:grpSpPr>
        <p:sp>
          <p:nvSpPr>
            <p:cNvPr id="17" name="Google Shape;310;gebb970fc86_0_49">
              <a:extLst>
                <a:ext uri="{FF2B5EF4-FFF2-40B4-BE49-F238E27FC236}">
                  <a16:creationId xmlns:a16="http://schemas.microsoft.com/office/drawing/2014/main" id="{9C159665-AD6B-B7DE-834B-161708996B16}"/>
                </a:ext>
              </a:extLst>
            </p:cNvPr>
            <p:cNvSpPr/>
            <p:nvPr/>
          </p:nvSpPr>
          <p:spPr>
            <a:xfrm>
              <a:off x="6184873" y="1256075"/>
              <a:ext cx="1575000" cy="1599600"/>
            </a:xfrm>
            <a:prstGeom prst="ellipse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Google Shape;311;gebb970fc86_0_49">
              <a:extLst>
                <a:ext uri="{FF2B5EF4-FFF2-40B4-BE49-F238E27FC236}">
                  <a16:creationId xmlns:a16="http://schemas.microsoft.com/office/drawing/2014/main" id="{7E6538FA-1E69-5B74-41B6-7A6473AF060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49025" y="1532525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312;gebb970fc86_0_49">
            <a:extLst>
              <a:ext uri="{FF2B5EF4-FFF2-40B4-BE49-F238E27FC236}">
                <a16:creationId xmlns:a16="http://schemas.microsoft.com/office/drawing/2014/main" id="{8219075D-94D5-336E-4178-413DB8271B54}"/>
              </a:ext>
            </a:extLst>
          </p:cNvPr>
          <p:cNvGrpSpPr/>
          <p:nvPr/>
        </p:nvGrpSpPr>
        <p:grpSpPr>
          <a:xfrm>
            <a:off x="5403223" y="1402930"/>
            <a:ext cx="746419" cy="758077"/>
            <a:chOff x="2428271" y="1256075"/>
            <a:chExt cx="1575000" cy="1599600"/>
          </a:xfrm>
        </p:grpSpPr>
        <p:sp>
          <p:nvSpPr>
            <p:cNvPr id="20" name="Google Shape;313;gebb970fc86_0_49">
              <a:extLst>
                <a:ext uri="{FF2B5EF4-FFF2-40B4-BE49-F238E27FC236}">
                  <a16:creationId xmlns:a16="http://schemas.microsoft.com/office/drawing/2014/main" id="{F9F4C902-B4E5-77EF-34A2-65E44C09220C}"/>
                </a:ext>
              </a:extLst>
            </p:cNvPr>
            <p:cNvSpPr/>
            <p:nvPr/>
          </p:nvSpPr>
          <p:spPr>
            <a:xfrm>
              <a:off x="2428271" y="1256075"/>
              <a:ext cx="1575000" cy="1599600"/>
            </a:xfrm>
            <a:prstGeom prst="ellipse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oogle Shape;314;gebb970fc86_0_49">
              <a:extLst>
                <a:ext uri="{FF2B5EF4-FFF2-40B4-BE49-F238E27FC236}">
                  <a16:creationId xmlns:a16="http://schemas.microsoft.com/office/drawing/2014/main" id="{A02E4A36-2FDF-FFA4-4163-342D50A818E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92425" y="1491750"/>
              <a:ext cx="1046700" cy="1046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315;gebb970fc86_0_49">
            <a:extLst>
              <a:ext uri="{FF2B5EF4-FFF2-40B4-BE49-F238E27FC236}">
                <a16:creationId xmlns:a16="http://schemas.microsoft.com/office/drawing/2014/main" id="{CE9B479B-4693-C568-AABB-56828AF226C1}"/>
              </a:ext>
            </a:extLst>
          </p:cNvPr>
          <p:cNvGrpSpPr/>
          <p:nvPr/>
        </p:nvGrpSpPr>
        <p:grpSpPr>
          <a:xfrm>
            <a:off x="10682925" y="1394389"/>
            <a:ext cx="746419" cy="758077"/>
            <a:chOff x="9941467" y="1256075"/>
            <a:chExt cx="1575000" cy="1599600"/>
          </a:xfrm>
        </p:grpSpPr>
        <p:sp>
          <p:nvSpPr>
            <p:cNvPr id="23" name="Google Shape;316;gebb970fc86_0_49">
              <a:extLst>
                <a:ext uri="{FF2B5EF4-FFF2-40B4-BE49-F238E27FC236}">
                  <a16:creationId xmlns:a16="http://schemas.microsoft.com/office/drawing/2014/main" id="{0A098735-45F2-81A1-0796-DEFF1A280253}"/>
                </a:ext>
              </a:extLst>
            </p:cNvPr>
            <p:cNvSpPr/>
            <p:nvPr/>
          </p:nvSpPr>
          <p:spPr>
            <a:xfrm>
              <a:off x="9941467" y="1256075"/>
              <a:ext cx="1575000" cy="1599600"/>
            </a:xfrm>
            <a:prstGeom prst="ellipse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317;gebb970fc86_0_49">
              <a:extLst>
                <a:ext uri="{FF2B5EF4-FFF2-40B4-BE49-F238E27FC236}">
                  <a16:creationId xmlns:a16="http://schemas.microsoft.com/office/drawing/2014/main" id="{42684827-E4C4-2DEA-6375-BC7FFD4AC38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123500" y="1450400"/>
              <a:ext cx="1210950" cy="12109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6462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arson New VI colors">
      <a:dk1>
        <a:srgbClr val="000000"/>
      </a:dk1>
      <a:lt1>
        <a:srgbClr val="FFFFFF"/>
      </a:lt1>
      <a:dk2>
        <a:srgbClr val="002F56"/>
      </a:dk2>
      <a:lt2>
        <a:srgbClr val="DEE1E1"/>
      </a:lt2>
      <a:accent1>
        <a:srgbClr val="D2DA0D"/>
      </a:accent1>
      <a:accent2>
        <a:srgbClr val="94E6E9"/>
      </a:accent2>
      <a:accent3>
        <a:srgbClr val="FFBA1C"/>
      </a:accent3>
      <a:accent4>
        <a:srgbClr val="FF7479"/>
      </a:accent4>
      <a:accent5>
        <a:srgbClr val="83BD00"/>
      </a:accent5>
      <a:accent6>
        <a:srgbClr val="11B2A5"/>
      </a:accent6>
      <a:hlink>
        <a:srgbClr val="007FA3"/>
      </a:hlink>
      <a:folHlink>
        <a:srgbClr val="9D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5C88237D-8817-144F-BF7C-A60170470934}" vid="{7B8DA1B8-EF55-E844-B6B8-5DBFC66AD915}"/>
    </a:ext>
  </a:extLst>
</a:theme>
</file>

<file path=ppt/theme/theme2.xml><?xml version="1.0" encoding="utf-8"?>
<a:theme xmlns:a="http://schemas.openxmlformats.org/drawingml/2006/main" name="Pearson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746CB9039FF641BB6AFDFB89FC03C5" ma:contentTypeVersion="12" ma:contentTypeDescription="Create a new document." ma:contentTypeScope="" ma:versionID="6634d1c5195401313beda9386ee682f4">
  <xsd:schema xmlns:xsd="http://www.w3.org/2001/XMLSchema" xmlns:xs="http://www.w3.org/2001/XMLSchema" xmlns:p="http://schemas.microsoft.com/office/2006/metadata/properties" xmlns:ns2="75fb34c7-ddfe-4275-88df-2b37f0a9a456" xmlns:ns3="df3a561e-5259-4a7d-a566-0699c2b3cf05" targetNamespace="http://schemas.microsoft.com/office/2006/metadata/properties" ma:root="true" ma:fieldsID="a1d77faf099ef1871329b3be6e149b93" ns2:_="" ns3:_="">
    <xsd:import namespace="75fb34c7-ddfe-4275-88df-2b37f0a9a456"/>
    <xsd:import namespace="df3a561e-5259-4a7d-a566-0699c2b3cf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b34c7-ddfe-4275-88df-2b37f0a9a4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a561e-5259-4a7d-a566-0699c2b3cf0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4a39d41-ca96-4bfd-9e57-e426bcbfe0e6}" ma:internalName="TaxCatchAll" ma:showField="CatchAllData" ma:web="df3a561e-5259-4a7d-a566-0699c2b3cf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3a561e-5259-4a7d-a566-0699c2b3cf05">
      <UserInfo>
        <DisplayName>Zach Miller</DisplayName>
        <AccountId>22</AccountId>
        <AccountType/>
      </UserInfo>
      <UserInfo>
        <DisplayName>Jason Small</DisplayName>
        <AccountId>3722</AccountId>
        <AccountType/>
      </UserInfo>
      <UserInfo>
        <DisplayName>Michelle Savill</DisplayName>
        <AccountId>1211</AccountId>
        <AccountType/>
      </UserInfo>
      <UserInfo>
        <DisplayName>Adrienne Simmons</DisplayName>
        <AccountId>19732</AccountId>
        <AccountType/>
      </UserInfo>
      <UserInfo>
        <DisplayName>Melanie Williams-Browne</DisplayName>
        <AccountId>186</AccountId>
        <AccountType/>
      </UserInfo>
    </SharedWithUsers>
    <lcf76f155ced4ddcb4097134ff3c332f xmlns="75fb34c7-ddfe-4275-88df-2b37f0a9a456">
      <Terms xmlns="http://schemas.microsoft.com/office/infopath/2007/PartnerControls"/>
    </lcf76f155ced4ddcb4097134ff3c332f>
    <TaxCatchAll xmlns="df3a561e-5259-4a7d-a566-0699c2b3cf0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7B6859-EBE4-49BF-BEF9-811D5A96D22D}">
  <ds:schemaRefs>
    <ds:schemaRef ds:uri="75fb34c7-ddfe-4275-88df-2b37f0a9a456"/>
    <ds:schemaRef ds:uri="df3a561e-5259-4a7d-a566-0699c2b3cf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5C2A08-6E9D-4C94-819F-D5E2B8237E6B}">
  <ds:schemaRefs>
    <ds:schemaRef ds:uri="75fb34c7-ddfe-4275-88df-2b37f0a9a456"/>
    <ds:schemaRef ds:uri="df3a561e-5259-4a7d-a566-0699c2b3cf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B2AE891-6473-456C-9E04-1A26812AA6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42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Office Theme</vt:lpstr>
      <vt:lpstr>Pearson Templates</vt:lpstr>
      <vt:lpstr>Office Theme</vt:lpstr>
      <vt:lpstr>Rethinking Learning Pathways:</vt:lpstr>
      <vt:lpstr>Today’s speakers:</vt:lpstr>
      <vt:lpstr>Traditional Education On the Decline (Hechinger Report; Inside Higher Ed)</vt:lpstr>
      <vt:lpstr>Traditional College Education Has Struggled Over the Past Decade</vt:lpstr>
      <vt:lpstr>Despite Favorable High School Graduation Rates and Volume of Students…</vt:lpstr>
      <vt:lpstr>PowerPoint Presentation</vt:lpstr>
      <vt:lpstr>Is Higher Education Chasing the Right Group?</vt:lpstr>
      <vt:lpstr>Who Are Our New Adult Learners?  Not Everyone Wants a Degree</vt:lpstr>
      <vt:lpstr>How Do They Differ?</vt:lpstr>
      <vt:lpstr>PowerPoint Presentation</vt:lpstr>
      <vt:lpstr>PowerPoint Presentation</vt:lpstr>
      <vt:lpstr>Stackable Pathway</vt:lpstr>
      <vt:lpstr>Natural and Agricultural Sciences Occupational Mapping Data</vt:lpstr>
      <vt:lpstr>Natural and Agricultural Sciences Occupational Pathways</vt:lpstr>
      <vt:lpstr>Introducing Pearson Workforce Skills</vt:lpstr>
      <vt:lpstr>Pearson Workforce Skills</vt:lpstr>
      <vt:lpstr>Trends and emerging issues for alternative credentials  </vt:lpstr>
      <vt:lpstr>Topics</vt:lpstr>
      <vt:lpstr>It’s been a decade for standardized digital credentials</vt:lpstr>
      <vt:lpstr>The Credly Network, by the Numbers</vt:lpstr>
      <vt:lpstr>Impressions from Higher Education –  HolonIQ 2023 report</vt:lpstr>
      <vt:lpstr>Tracking Alternative &amp; Micro-credentials</vt:lpstr>
      <vt:lpstr>Higher education micro-credentials still emerging</vt:lpstr>
      <vt:lpstr>Short courses are the primary focus</vt:lpstr>
      <vt:lpstr>PowerPoint Presentation</vt:lpstr>
      <vt:lpstr>…and yet, your mileage may vary</vt:lpstr>
      <vt:lpstr> Business moves to Skills-based Talent</vt:lpstr>
      <vt:lpstr>PowerPoint Presentation</vt:lpstr>
      <vt:lpstr>Rise of the Skill-based Organization  5 global workforce shifts change everything</vt:lpstr>
      <vt:lpstr>Human capital responses  Companies are gearing up for skills and humanizing human capital</vt:lpstr>
      <vt:lpstr>Rise of the Skill-based Organization  Moving the needle – Taking a skills-based approach</vt:lpstr>
      <vt:lpstr>Credentials are unlocking new opportunities</vt:lpstr>
      <vt:lpstr>Where can I take my credentials? </vt:lpstr>
      <vt:lpstr>Where can my credentials take me? </vt:lpstr>
      <vt:lpstr>Problems to overcome</vt:lpstr>
      <vt:lpstr>Obstacles for alternative credentials</vt:lpstr>
      <vt:lpstr>Strategies for engagement: Talent Supply Chains</vt:lpstr>
      <vt:lpstr>Strategies for engagement: Regional ecosystems </vt:lpstr>
      <vt:lpstr>Q&amp;A</vt:lpstr>
      <vt:lpstr>Resources</vt:lpstr>
      <vt:lpstr>Want to learn more? 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Abraham, Stacey</dc:creator>
  <cp:revision>2</cp:revision>
  <dcterms:created xsi:type="dcterms:W3CDTF">2021-02-03T20:14:39Z</dcterms:created>
  <dcterms:modified xsi:type="dcterms:W3CDTF">2023-03-30T20:16:32Z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0x010100ED580C7B1D71C04F8C741635E77ACA5A</vt:lpwstr>
  </property>
  <property fmtid="{D5CDD505-2E9C-101B-9397-08002B2CF9AE}" pid="3" name="MediaServiceImageTags">
    <vt:lpwstr/>
  </property>
</Properties>
</file>